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5" r:id="rId2"/>
  </p:sldMasterIdLst>
  <p:notesMasterIdLst>
    <p:notesMasterId r:id="rId23"/>
  </p:notesMasterIdLst>
  <p:handoutMasterIdLst>
    <p:handoutMasterId r:id="rId24"/>
  </p:handoutMasterIdLst>
  <p:sldIdLst>
    <p:sldId id="268" r:id="rId3"/>
    <p:sldId id="269" r:id="rId4"/>
    <p:sldId id="339" r:id="rId5"/>
    <p:sldId id="340" r:id="rId6"/>
    <p:sldId id="304" r:id="rId7"/>
    <p:sldId id="303" r:id="rId8"/>
    <p:sldId id="322" r:id="rId9"/>
    <p:sldId id="306" r:id="rId10"/>
    <p:sldId id="307" r:id="rId11"/>
    <p:sldId id="309" r:id="rId12"/>
    <p:sldId id="315" r:id="rId13"/>
    <p:sldId id="316" r:id="rId14"/>
    <p:sldId id="317" r:id="rId15"/>
    <p:sldId id="324" r:id="rId16"/>
    <p:sldId id="325" r:id="rId17"/>
    <p:sldId id="326" r:id="rId18"/>
    <p:sldId id="327" r:id="rId19"/>
    <p:sldId id="328" r:id="rId20"/>
    <p:sldId id="329" r:id="rId21"/>
    <p:sldId id="319" r:id="rId22"/>
  </p:sldIdLst>
  <p:sldSz cx="9144000" cy="6858000" type="screen4x3"/>
  <p:notesSz cx="6858000" cy="9144000"/>
  <p:defaultTextStyle>
    <a:defPPr>
      <a:defRPr lang="en-US"/>
    </a:defPPr>
    <a:lvl1pPr algn="l" rtl="0" fontAlgn="base">
      <a:spcBef>
        <a:spcPct val="0"/>
      </a:spcBef>
      <a:spcAft>
        <a:spcPct val="0"/>
      </a:spcAft>
      <a:defRPr sz="3200" b="1" kern="1200">
        <a:solidFill>
          <a:schemeClr val="tx1"/>
        </a:solidFill>
        <a:latin typeface="Arial" charset="0"/>
        <a:ea typeface="+mn-ea"/>
        <a:cs typeface="+mn-cs"/>
      </a:defRPr>
    </a:lvl1pPr>
    <a:lvl2pPr marL="457200" algn="l" rtl="0" fontAlgn="base">
      <a:spcBef>
        <a:spcPct val="0"/>
      </a:spcBef>
      <a:spcAft>
        <a:spcPct val="0"/>
      </a:spcAft>
      <a:defRPr sz="3200" b="1" kern="1200">
        <a:solidFill>
          <a:schemeClr val="tx1"/>
        </a:solidFill>
        <a:latin typeface="Arial" charset="0"/>
        <a:ea typeface="+mn-ea"/>
        <a:cs typeface="+mn-cs"/>
      </a:defRPr>
    </a:lvl2pPr>
    <a:lvl3pPr marL="914400" algn="l" rtl="0" fontAlgn="base">
      <a:spcBef>
        <a:spcPct val="0"/>
      </a:spcBef>
      <a:spcAft>
        <a:spcPct val="0"/>
      </a:spcAft>
      <a:defRPr sz="3200" b="1" kern="1200">
        <a:solidFill>
          <a:schemeClr val="tx1"/>
        </a:solidFill>
        <a:latin typeface="Arial" charset="0"/>
        <a:ea typeface="+mn-ea"/>
        <a:cs typeface="+mn-cs"/>
      </a:defRPr>
    </a:lvl3pPr>
    <a:lvl4pPr marL="1371600" algn="l" rtl="0" fontAlgn="base">
      <a:spcBef>
        <a:spcPct val="0"/>
      </a:spcBef>
      <a:spcAft>
        <a:spcPct val="0"/>
      </a:spcAft>
      <a:defRPr sz="3200" b="1" kern="1200">
        <a:solidFill>
          <a:schemeClr val="tx1"/>
        </a:solidFill>
        <a:latin typeface="Arial" charset="0"/>
        <a:ea typeface="+mn-ea"/>
        <a:cs typeface="+mn-cs"/>
      </a:defRPr>
    </a:lvl4pPr>
    <a:lvl5pPr marL="1828800" algn="l" rtl="0" fontAlgn="base">
      <a:spcBef>
        <a:spcPct val="0"/>
      </a:spcBef>
      <a:spcAft>
        <a:spcPct val="0"/>
      </a:spcAft>
      <a:defRPr sz="3200" b="1" kern="1200">
        <a:solidFill>
          <a:schemeClr val="tx1"/>
        </a:solidFill>
        <a:latin typeface="Arial" charset="0"/>
        <a:ea typeface="+mn-ea"/>
        <a:cs typeface="+mn-cs"/>
      </a:defRPr>
    </a:lvl5pPr>
    <a:lvl6pPr marL="2286000" algn="l" defTabSz="914400" rtl="0" eaLnBrk="1" latinLnBrk="0" hangingPunct="1">
      <a:defRPr sz="3200" b="1" kern="1200">
        <a:solidFill>
          <a:schemeClr val="tx1"/>
        </a:solidFill>
        <a:latin typeface="Arial" charset="0"/>
        <a:ea typeface="+mn-ea"/>
        <a:cs typeface="+mn-cs"/>
      </a:defRPr>
    </a:lvl6pPr>
    <a:lvl7pPr marL="2743200" algn="l" defTabSz="914400" rtl="0" eaLnBrk="1" latinLnBrk="0" hangingPunct="1">
      <a:defRPr sz="3200" b="1" kern="1200">
        <a:solidFill>
          <a:schemeClr val="tx1"/>
        </a:solidFill>
        <a:latin typeface="Arial" charset="0"/>
        <a:ea typeface="+mn-ea"/>
        <a:cs typeface="+mn-cs"/>
      </a:defRPr>
    </a:lvl7pPr>
    <a:lvl8pPr marL="3200400" algn="l" defTabSz="914400" rtl="0" eaLnBrk="1" latinLnBrk="0" hangingPunct="1">
      <a:defRPr sz="3200" b="1" kern="1200">
        <a:solidFill>
          <a:schemeClr val="tx1"/>
        </a:solidFill>
        <a:latin typeface="Arial" charset="0"/>
        <a:ea typeface="+mn-ea"/>
        <a:cs typeface="+mn-cs"/>
      </a:defRPr>
    </a:lvl8pPr>
    <a:lvl9pPr marL="3657600" algn="l" defTabSz="914400" rtl="0" eaLnBrk="1" latinLnBrk="0" hangingPunct="1">
      <a:defRPr sz="32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39E8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253" autoAdjust="0"/>
  </p:normalViewPr>
  <p:slideViewPr>
    <p:cSldViewPr>
      <p:cViewPr varScale="1">
        <p:scale>
          <a:sx n="75" d="100"/>
          <a:sy n="75" d="100"/>
        </p:scale>
        <p:origin x="1282"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0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vl1pPr>
          </a:lstStyle>
          <a:p>
            <a:pPr>
              <a:defRPr/>
            </a:pPr>
            <a:endParaRPr lang="en-US" dirty="0"/>
          </a:p>
        </p:txBody>
      </p:sp>
      <p:sp>
        <p:nvSpPr>
          <p:cNvPr id="563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vl1pPr>
          </a:lstStyle>
          <a:p>
            <a:pPr>
              <a:defRPr/>
            </a:pPr>
            <a:endParaRPr lang="en-US" dirty="0"/>
          </a:p>
        </p:txBody>
      </p:sp>
      <p:sp>
        <p:nvSpPr>
          <p:cNvPr id="563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vl1pPr>
          </a:lstStyle>
          <a:p>
            <a:pPr>
              <a:defRPr/>
            </a:pPr>
            <a:endParaRPr lang="en-US" dirty="0"/>
          </a:p>
        </p:txBody>
      </p:sp>
      <p:sp>
        <p:nvSpPr>
          <p:cNvPr id="563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vl1pPr>
          </a:lstStyle>
          <a:p>
            <a:pPr>
              <a:defRPr/>
            </a:pPr>
            <a:fld id="{1793CDAA-0FB3-4F66-AAEC-867F809C5886}" type="slidenum">
              <a:rPr lang="en-US"/>
              <a:pPr>
                <a:defRPr/>
              </a:pPr>
              <a:t>‹#›</a:t>
            </a:fld>
            <a:endParaRPr lang="en-US" dirty="0"/>
          </a:p>
        </p:txBody>
      </p:sp>
    </p:spTree>
    <p:extLst>
      <p:ext uri="{BB962C8B-B14F-4D97-AF65-F5344CB8AC3E}">
        <p14:creationId xmlns:p14="http://schemas.microsoft.com/office/powerpoint/2010/main" val="25701050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04AB768A-747B-4219-B07E-AA51631DDF7A}" type="datetimeFigureOut">
              <a:rPr lang="en-US"/>
              <a:pPr>
                <a:defRPr/>
              </a:pPr>
              <a:t>9/11/2014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070DC2E9-F669-4690-9DB2-1D995FE4FB66}" type="slidenum">
              <a:rPr lang="en-US"/>
              <a:pPr>
                <a:defRPr/>
              </a:pPr>
              <a:t>‹#›</a:t>
            </a:fld>
            <a:endParaRPr lang="en-US" dirty="0"/>
          </a:p>
        </p:txBody>
      </p:sp>
    </p:spTree>
    <p:extLst>
      <p:ext uri="{BB962C8B-B14F-4D97-AF65-F5344CB8AC3E}">
        <p14:creationId xmlns:p14="http://schemas.microsoft.com/office/powerpoint/2010/main" val="22183904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0DC2E9-F669-4690-9DB2-1D995FE4FB66}" type="slidenum">
              <a:rPr lang="en-US" smtClean="0"/>
              <a:pPr>
                <a:defRPr/>
              </a:pPr>
              <a:t>1</a:t>
            </a:fld>
            <a:endParaRPr lang="en-US" dirty="0"/>
          </a:p>
        </p:txBody>
      </p:sp>
    </p:spTree>
    <p:extLst>
      <p:ext uri="{BB962C8B-B14F-4D97-AF65-F5344CB8AC3E}">
        <p14:creationId xmlns:p14="http://schemas.microsoft.com/office/powerpoint/2010/main" val="1512681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10</a:t>
            </a:fld>
            <a:endParaRPr lang="en-US" dirty="0"/>
          </a:p>
        </p:txBody>
      </p:sp>
    </p:spTree>
    <p:extLst>
      <p:ext uri="{BB962C8B-B14F-4D97-AF65-F5344CB8AC3E}">
        <p14:creationId xmlns:p14="http://schemas.microsoft.com/office/powerpoint/2010/main" val="3375753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11</a:t>
            </a:fld>
            <a:endParaRPr lang="en-US" dirty="0"/>
          </a:p>
        </p:txBody>
      </p:sp>
    </p:spTree>
    <p:extLst>
      <p:ext uri="{BB962C8B-B14F-4D97-AF65-F5344CB8AC3E}">
        <p14:creationId xmlns:p14="http://schemas.microsoft.com/office/powerpoint/2010/main" val="593582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12</a:t>
            </a:fld>
            <a:endParaRPr lang="en-US" dirty="0"/>
          </a:p>
        </p:txBody>
      </p:sp>
    </p:spTree>
    <p:extLst>
      <p:ext uri="{BB962C8B-B14F-4D97-AF65-F5344CB8AC3E}">
        <p14:creationId xmlns:p14="http://schemas.microsoft.com/office/powerpoint/2010/main" val="1296450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13</a:t>
            </a:fld>
            <a:endParaRPr lang="en-US" dirty="0"/>
          </a:p>
        </p:txBody>
      </p:sp>
    </p:spTree>
    <p:extLst>
      <p:ext uri="{BB962C8B-B14F-4D97-AF65-F5344CB8AC3E}">
        <p14:creationId xmlns:p14="http://schemas.microsoft.com/office/powerpoint/2010/main" val="630101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5262988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29512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351083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869796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2446867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835990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0DC2E9-F669-4690-9DB2-1D995FE4FB66}" type="slidenum">
              <a:rPr lang="en-US" smtClean="0"/>
              <a:pPr>
                <a:defRPr/>
              </a:pPr>
              <a:t>2</a:t>
            </a:fld>
            <a:endParaRPr lang="en-US" dirty="0"/>
          </a:p>
        </p:txBody>
      </p:sp>
    </p:spTree>
    <p:extLst>
      <p:ext uri="{BB962C8B-B14F-4D97-AF65-F5344CB8AC3E}">
        <p14:creationId xmlns:p14="http://schemas.microsoft.com/office/powerpoint/2010/main" val="3656477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20</a:t>
            </a:fld>
            <a:endParaRPr lang="en-US" dirty="0"/>
          </a:p>
        </p:txBody>
      </p:sp>
    </p:spTree>
    <p:extLst>
      <p:ext uri="{BB962C8B-B14F-4D97-AF65-F5344CB8AC3E}">
        <p14:creationId xmlns:p14="http://schemas.microsoft.com/office/powerpoint/2010/main" val="95775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0DC2E9-F669-4690-9DB2-1D995FE4FB66}" type="slidenum">
              <a:rPr lang="en-US" smtClean="0"/>
              <a:pPr>
                <a:defRPr/>
              </a:pPr>
              <a:t>3</a:t>
            </a:fld>
            <a:endParaRPr lang="en-US" dirty="0"/>
          </a:p>
        </p:txBody>
      </p:sp>
    </p:spTree>
    <p:extLst>
      <p:ext uri="{BB962C8B-B14F-4D97-AF65-F5344CB8AC3E}">
        <p14:creationId xmlns:p14="http://schemas.microsoft.com/office/powerpoint/2010/main" val="3608571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0DC2E9-F669-4690-9DB2-1D995FE4FB66}" type="slidenum">
              <a:rPr lang="en-US" smtClean="0"/>
              <a:pPr>
                <a:defRPr/>
              </a:pPr>
              <a:t>4</a:t>
            </a:fld>
            <a:endParaRPr lang="en-US" dirty="0"/>
          </a:p>
        </p:txBody>
      </p:sp>
    </p:spTree>
    <p:extLst>
      <p:ext uri="{BB962C8B-B14F-4D97-AF65-F5344CB8AC3E}">
        <p14:creationId xmlns:p14="http://schemas.microsoft.com/office/powerpoint/2010/main" val="3726060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5</a:t>
            </a:fld>
            <a:endParaRPr lang="en-US" dirty="0"/>
          </a:p>
        </p:txBody>
      </p:sp>
    </p:spTree>
    <p:extLst>
      <p:ext uri="{BB962C8B-B14F-4D97-AF65-F5344CB8AC3E}">
        <p14:creationId xmlns:p14="http://schemas.microsoft.com/office/powerpoint/2010/main" val="2684207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70DC2E9-F669-4690-9DB2-1D995FE4FB66}" type="slidenum">
              <a:rPr lang="en-US" smtClean="0"/>
              <a:pPr>
                <a:defRPr/>
              </a:pPr>
              <a:t>6</a:t>
            </a:fld>
            <a:endParaRPr lang="en-US" dirty="0"/>
          </a:p>
        </p:txBody>
      </p:sp>
    </p:spTree>
    <p:extLst>
      <p:ext uri="{BB962C8B-B14F-4D97-AF65-F5344CB8AC3E}">
        <p14:creationId xmlns:p14="http://schemas.microsoft.com/office/powerpoint/2010/main" val="973507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7</a:t>
            </a:fld>
            <a:endParaRPr lang="en-US" dirty="0"/>
          </a:p>
        </p:txBody>
      </p:sp>
    </p:spTree>
    <p:extLst>
      <p:ext uri="{BB962C8B-B14F-4D97-AF65-F5344CB8AC3E}">
        <p14:creationId xmlns:p14="http://schemas.microsoft.com/office/powerpoint/2010/main" val="1771269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8</a:t>
            </a:fld>
            <a:endParaRPr lang="en-US" dirty="0"/>
          </a:p>
        </p:txBody>
      </p:sp>
    </p:spTree>
    <p:extLst>
      <p:ext uri="{BB962C8B-B14F-4D97-AF65-F5344CB8AC3E}">
        <p14:creationId xmlns:p14="http://schemas.microsoft.com/office/powerpoint/2010/main" val="4185035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9</a:t>
            </a:fld>
            <a:endParaRPr lang="en-US" dirty="0"/>
          </a:p>
        </p:txBody>
      </p:sp>
    </p:spTree>
    <p:extLst>
      <p:ext uri="{BB962C8B-B14F-4D97-AF65-F5344CB8AC3E}">
        <p14:creationId xmlns:p14="http://schemas.microsoft.com/office/powerpoint/2010/main" val="96859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dirty="0"/>
          </a:p>
        </p:txBody>
      </p:sp>
      <p:sp>
        <p:nvSpPr>
          <p:cNvPr id="19" name="Footer Placeholder 18"/>
          <p:cNvSpPr>
            <a:spLocks noGrp="1"/>
          </p:cNvSpPr>
          <p:nvPr>
            <p:ph type="ftr" sz="quarter" idx="11"/>
          </p:nvPr>
        </p:nvSpPr>
        <p:spPr/>
        <p:txBody>
          <a:bodyPr/>
          <a:lstStyle/>
          <a:p>
            <a:pPr>
              <a:defRPr/>
            </a:pPr>
            <a:endParaRPr lang="en-US" dirty="0"/>
          </a:p>
        </p:txBody>
      </p:sp>
      <p:sp>
        <p:nvSpPr>
          <p:cNvPr id="27" name="Slide Number Placeholder 26"/>
          <p:cNvSpPr>
            <a:spLocks noGrp="1"/>
          </p:cNvSpPr>
          <p:nvPr>
            <p:ph type="sldNum" sz="quarter" idx="12"/>
          </p:nvPr>
        </p:nvSpPr>
        <p:spPr/>
        <p:txBody>
          <a:bodyPr/>
          <a:lstStyle/>
          <a:p>
            <a:pPr>
              <a:defRPr/>
            </a:pPr>
            <a:fld id="{0726C3B7-ACC4-4680-B625-1816065792E9}"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EEC7913-D7FA-496C-9670-B6A7017C74F0}"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6C0D71A-FC3E-4C55-8585-D83C3CB4EB2A}"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solidFill>
                  <a:srgbClr val="DDE9EC">
                    <a:shade val="90000"/>
                  </a:srgbClr>
                </a:solidFill>
              </a:rPr>
              <a:pPr/>
              <a:t>9/11/2014</a:t>
            </a:fld>
            <a:endParaRPr lang="en-US" dirty="0">
              <a:solidFill>
                <a:srgbClr val="DDE9EC">
                  <a:shade val="90000"/>
                </a:srgbClr>
              </a:solidFill>
            </a:endParaRPr>
          </a:p>
        </p:txBody>
      </p:sp>
      <p:sp>
        <p:nvSpPr>
          <p:cNvPr id="19" name="Footer Placeholder 18"/>
          <p:cNvSpPr>
            <a:spLocks noGrp="1"/>
          </p:cNvSpPr>
          <p:nvPr>
            <p:ph type="ftr" sz="quarter" idx="11"/>
          </p:nvPr>
        </p:nvSpPr>
        <p:spPr/>
        <p:txBody>
          <a:bodyPr/>
          <a:lstStyle/>
          <a:p>
            <a:endParaRPr lang="en-US" dirty="0">
              <a:solidFill>
                <a:srgbClr val="DDE9EC">
                  <a:shade val="90000"/>
                </a:srgbClr>
              </a:solidFill>
            </a:endParaRPr>
          </a:p>
        </p:txBody>
      </p:sp>
      <p:sp>
        <p:nvSpPr>
          <p:cNvPr id="27" name="Slide Number Placeholder 26"/>
          <p:cNvSpPr>
            <a:spLocks noGrp="1"/>
          </p:cNvSpPr>
          <p:nvPr>
            <p:ph type="sldNum" sz="quarter" idx="12"/>
          </p:nvPr>
        </p:nvSpPr>
        <p:spPr/>
        <p:txBody>
          <a:bodyPr/>
          <a:lstStyle/>
          <a:p>
            <a:fld id="{2994F637-4C5A-4B58-93B8-4B62B62D55D3}" type="slidenum">
              <a:rPr lang="en-US" smtClean="0">
                <a:solidFill>
                  <a:srgbClr val="DDE9EC">
                    <a:shade val="90000"/>
                  </a:srgbClr>
                </a:solidFill>
              </a:rPr>
              <a:pPr/>
              <a:t>‹#›</a:t>
            </a:fld>
            <a:endParaRPr lang="en-US" dirty="0">
              <a:solidFill>
                <a:srgbClr val="DDE9EC">
                  <a:shade val="90000"/>
                </a:srgbClr>
              </a:solidFill>
            </a:endParaRPr>
          </a:p>
        </p:txBody>
      </p:sp>
    </p:spTree>
    <p:extLst>
      <p:ext uri="{BB962C8B-B14F-4D97-AF65-F5344CB8AC3E}">
        <p14:creationId xmlns:p14="http://schemas.microsoft.com/office/powerpoint/2010/main" val="330959040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464653">
                  <a:shade val="90000"/>
                </a:srgbClr>
              </a:solidFill>
            </a:endParaRPr>
          </a:p>
        </p:txBody>
      </p:sp>
      <p:sp>
        <p:nvSpPr>
          <p:cNvPr id="6" name="Slide Number Placeholder 5"/>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18864345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solidFill>
                  <a:srgbClr val="DDE9EC">
                    <a:shade val="90000"/>
                  </a:srgbClr>
                </a:solidFill>
              </a:rPr>
              <a:pPr/>
              <a:t>9/11/2014</a:t>
            </a:fld>
            <a:endParaRPr lang="en-US" dirty="0">
              <a:solidFill>
                <a:srgbClr val="DDE9EC">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DDE9EC">
                  <a:shade val="90000"/>
                </a:srgbClr>
              </a:solidFill>
            </a:endParaRPr>
          </a:p>
        </p:txBody>
      </p:sp>
      <p:sp>
        <p:nvSpPr>
          <p:cNvPr id="6" name="Slide Number Placeholder 5"/>
          <p:cNvSpPr>
            <a:spLocks noGrp="1"/>
          </p:cNvSpPr>
          <p:nvPr>
            <p:ph type="sldNum" sz="quarter" idx="12"/>
          </p:nvPr>
        </p:nvSpPr>
        <p:spPr/>
        <p:txBody>
          <a:bodyPr/>
          <a:lstStyle/>
          <a:p>
            <a:fld id="{2994F637-4C5A-4B58-93B8-4B62B62D55D3}" type="slidenum">
              <a:rPr lang="en-US" smtClean="0">
                <a:solidFill>
                  <a:srgbClr val="DDE9EC">
                    <a:shade val="90000"/>
                  </a:srgbClr>
                </a:solidFill>
              </a:rPr>
              <a:pPr/>
              <a:t>‹#›</a:t>
            </a:fld>
            <a:endParaRPr lang="en-US" dirty="0">
              <a:solidFill>
                <a:srgbClr val="DDE9EC">
                  <a:shade val="90000"/>
                </a:srgbClr>
              </a:solidFill>
            </a:endParaRPr>
          </a:p>
        </p:txBody>
      </p:sp>
    </p:spTree>
    <p:extLst>
      <p:ext uri="{BB962C8B-B14F-4D97-AF65-F5344CB8AC3E}">
        <p14:creationId xmlns:p14="http://schemas.microsoft.com/office/powerpoint/2010/main" val="10048455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464653">
                  <a:shade val="90000"/>
                </a:srgbClr>
              </a:solidFill>
            </a:endParaRPr>
          </a:p>
        </p:txBody>
      </p:sp>
      <p:sp>
        <p:nvSpPr>
          <p:cNvPr id="7" name="Slide Number Placeholder 6"/>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18220997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8" name="Footer Placeholder 7"/>
          <p:cNvSpPr>
            <a:spLocks noGrp="1"/>
          </p:cNvSpPr>
          <p:nvPr>
            <p:ph type="ftr" sz="quarter" idx="11"/>
          </p:nvPr>
        </p:nvSpPr>
        <p:spPr/>
        <p:txBody>
          <a:bodyPr/>
          <a:lstStyle/>
          <a:p>
            <a:endParaRPr lang="en-US" dirty="0">
              <a:solidFill>
                <a:srgbClr val="464653">
                  <a:shade val="90000"/>
                </a:srgbClr>
              </a:solidFill>
            </a:endParaRPr>
          </a:p>
        </p:txBody>
      </p:sp>
      <p:sp>
        <p:nvSpPr>
          <p:cNvPr id="9" name="Slide Number Placeholder 8"/>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2960289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4" name="Footer Placeholder 3"/>
          <p:cNvSpPr>
            <a:spLocks noGrp="1"/>
          </p:cNvSpPr>
          <p:nvPr>
            <p:ph type="ftr" sz="quarter" idx="11"/>
          </p:nvPr>
        </p:nvSpPr>
        <p:spPr/>
        <p:txBody>
          <a:bodyPr/>
          <a:lstStyle/>
          <a:p>
            <a:endParaRPr lang="en-US" dirty="0">
              <a:solidFill>
                <a:srgbClr val="464653">
                  <a:shade val="90000"/>
                </a:srgbClr>
              </a:solidFill>
            </a:endParaRPr>
          </a:p>
        </p:txBody>
      </p:sp>
      <p:sp>
        <p:nvSpPr>
          <p:cNvPr id="5" name="Slide Number Placeholder 4"/>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2476440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3" name="Footer Placeholder 2"/>
          <p:cNvSpPr>
            <a:spLocks noGrp="1"/>
          </p:cNvSpPr>
          <p:nvPr>
            <p:ph type="ftr" sz="quarter" idx="11"/>
          </p:nvPr>
        </p:nvSpPr>
        <p:spPr/>
        <p:txBody>
          <a:bodyPr/>
          <a:lstStyle/>
          <a:p>
            <a:endParaRPr lang="en-US" dirty="0">
              <a:solidFill>
                <a:srgbClr val="464653">
                  <a:shade val="90000"/>
                </a:srgbClr>
              </a:solidFill>
            </a:endParaRPr>
          </a:p>
        </p:txBody>
      </p:sp>
      <p:sp>
        <p:nvSpPr>
          <p:cNvPr id="4" name="Slide Number Placeholder 3"/>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2054454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464653">
                  <a:shade val="90000"/>
                </a:srgbClr>
              </a:solidFill>
            </a:endParaRPr>
          </a:p>
        </p:txBody>
      </p:sp>
      <p:sp>
        <p:nvSpPr>
          <p:cNvPr id="7" name="Slide Number Placeholder 6"/>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19907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D42EAE2-3D96-45A7-A025-1E29549CDF34}" type="slidenum">
              <a:rPr lang="en-US" smtClean="0"/>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6" name="Footer Placeholder 5"/>
          <p:cNvSpPr>
            <a:spLocks noGrp="1"/>
          </p:cNvSpPr>
          <p:nvPr>
            <p:ph type="ftr" sz="quarter" idx="11"/>
          </p:nvPr>
        </p:nvSpPr>
        <p:spPr/>
        <p:txBody>
          <a:bodyPr/>
          <a:lstStyle/>
          <a:p>
            <a:endParaRPr lang="en-US" dirty="0">
              <a:solidFill>
                <a:srgbClr val="464653">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spTree>
    <p:extLst>
      <p:ext uri="{BB962C8B-B14F-4D97-AF65-F5344CB8AC3E}">
        <p14:creationId xmlns:p14="http://schemas.microsoft.com/office/powerpoint/2010/main" val="3150757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464653">
                  <a:shade val="90000"/>
                </a:srgbClr>
              </a:solidFill>
            </a:endParaRPr>
          </a:p>
        </p:txBody>
      </p:sp>
      <p:sp>
        <p:nvSpPr>
          <p:cNvPr id="6" name="Slide Number Placeholder 5"/>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29969315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solidFill>
                  <a:srgbClr val="464653">
                    <a:shade val="90000"/>
                  </a:srgbClr>
                </a:solidFill>
              </a:rPr>
              <a:pPr/>
              <a:t>9/11/2014</a:t>
            </a:fld>
            <a:endParaRPr lang="en-US" dirty="0">
              <a:solidFill>
                <a:srgbClr val="464653">
                  <a:shade val="90000"/>
                </a:srgbClr>
              </a:solidFill>
            </a:endParaRPr>
          </a:p>
        </p:txBody>
      </p:sp>
      <p:sp>
        <p:nvSpPr>
          <p:cNvPr id="5" name="Footer Placeholder 4"/>
          <p:cNvSpPr>
            <a:spLocks noGrp="1"/>
          </p:cNvSpPr>
          <p:nvPr>
            <p:ph type="ftr" sz="quarter" idx="11"/>
          </p:nvPr>
        </p:nvSpPr>
        <p:spPr/>
        <p:txBody>
          <a:bodyPr/>
          <a:lstStyle/>
          <a:p>
            <a:endParaRPr lang="en-US" dirty="0">
              <a:solidFill>
                <a:srgbClr val="464653">
                  <a:shade val="90000"/>
                </a:srgbClr>
              </a:solidFill>
            </a:endParaRPr>
          </a:p>
        </p:txBody>
      </p:sp>
      <p:sp>
        <p:nvSpPr>
          <p:cNvPr id="6" name="Slide Number Placeholder 5"/>
          <p:cNvSpPr>
            <a:spLocks noGrp="1"/>
          </p:cNvSpPr>
          <p:nvPr>
            <p:ph type="sldNum" sz="quarter" idx="12"/>
          </p:nvPr>
        </p:nvSpPr>
        <p:spPr/>
        <p:txBody>
          <a:bodyPr/>
          <a:lstStyle/>
          <a:p>
            <a:fld id="{2994F637-4C5A-4B58-93B8-4B62B62D55D3}" type="slidenum">
              <a:rPr lang="en-US" smtClean="0">
                <a:solidFill>
                  <a:srgbClr val="464653">
                    <a:shade val="90000"/>
                  </a:srgbClr>
                </a:solidFill>
              </a:rPr>
              <a:pPr/>
              <a:t>‹#›</a:t>
            </a:fld>
            <a:endParaRPr lang="en-US" dirty="0">
              <a:solidFill>
                <a:srgbClr val="464653">
                  <a:shade val="90000"/>
                </a:srgbClr>
              </a:solidFill>
            </a:endParaRPr>
          </a:p>
        </p:txBody>
      </p:sp>
    </p:spTree>
    <p:extLst>
      <p:ext uri="{BB962C8B-B14F-4D97-AF65-F5344CB8AC3E}">
        <p14:creationId xmlns:p14="http://schemas.microsoft.com/office/powerpoint/2010/main" val="2016658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766029E0-774B-44F5-A4CD-5E8CAFFDB13B}"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67DFBCE-FC1A-4562-BD80-90083A8AA742}"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348981C9-57D2-46C6-AE9B-51F2C06320CA}"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1BE2DF69-F09D-4FA6-A4E1-505DE916DA1A}"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FC1AD399-B67F-4FFE-9CC7-4E46634438A0}"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B9C64808-71CD-46AC-A57E-7FD31EC83510}"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85EFF380-B7DD-49F7-9BC8-6CD7AC3EA89B}" type="slidenum">
              <a:rPr lang="en-US" smtClean="0"/>
              <a:pPr>
                <a:defRPr/>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6719A81-1BB6-4567-9CB9-F82D976307E7}" type="slidenum">
              <a:rPr lang="en-US" smtClean="0"/>
              <a:pPr>
                <a:defRPr/>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auto">
              <a:spcBef>
                <a:spcPts val="0"/>
              </a:spcBef>
              <a:spcAft>
                <a:spcPts val="0"/>
              </a:spcAft>
            </a:pPr>
            <a:fld id="{94BA617D-D1B8-42E5-9EBD-6D544BD9A881}" type="datetimeFigureOut">
              <a:rPr lang="en-US" b="0" smtClean="0">
                <a:solidFill>
                  <a:srgbClr val="464653">
                    <a:shade val="90000"/>
                  </a:srgbClr>
                </a:solidFill>
                <a:latin typeface="Constantia"/>
              </a:rPr>
              <a:pPr fontAlgn="auto">
                <a:spcBef>
                  <a:spcPts val="0"/>
                </a:spcBef>
                <a:spcAft>
                  <a:spcPts val="0"/>
                </a:spcAft>
              </a:pPr>
              <a:t>9/11/2014</a:t>
            </a:fld>
            <a:endParaRPr lang="en-US" b="0" dirty="0">
              <a:solidFill>
                <a:srgbClr val="464653">
                  <a:shade val="90000"/>
                </a:srgbClr>
              </a:solidFill>
              <a:latin typeface="Constantia"/>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fontAlgn="auto">
              <a:spcBef>
                <a:spcPts val="0"/>
              </a:spcBef>
              <a:spcAft>
                <a:spcPts val="0"/>
              </a:spcAft>
            </a:pPr>
            <a:endParaRPr lang="en-US" b="0" dirty="0">
              <a:solidFill>
                <a:srgbClr val="464653">
                  <a:shade val="90000"/>
                </a:srgbClr>
              </a:solidFill>
              <a:latin typeface="Constantia"/>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fontAlgn="auto">
              <a:spcBef>
                <a:spcPts val="0"/>
              </a:spcBef>
              <a:spcAft>
                <a:spcPts val="0"/>
              </a:spcAft>
            </a:pPr>
            <a:fld id="{2994F637-4C5A-4B58-93B8-4B62B62D55D3}" type="slidenum">
              <a:rPr lang="en-US" b="0" smtClean="0">
                <a:solidFill>
                  <a:srgbClr val="464653">
                    <a:shade val="90000"/>
                  </a:srgbClr>
                </a:solidFill>
                <a:latin typeface="Constantia"/>
              </a:rPr>
              <a:pPr fontAlgn="auto">
                <a:spcBef>
                  <a:spcPts val="0"/>
                </a:spcBef>
                <a:spcAft>
                  <a:spcPts val="0"/>
                </a:spcAft>
              </a:pPr>
              <a:t>‹#›</a:t>
            </a:fld>
            <a:endParaRPr lang="en-US" b="0" dirty="0">
              <a:solidFill>
                <a:srgbClr val="464653">
                  <a:shade val="90000"/>
                </a:srgbClr>
              </a:solidFill>
              <a:latin typeface="Constantia"/>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fontAlgn="auto">
                <a:spcBef>
                  <a:spcPts val="0"/>
                </a:spcBef>
                <a:spcAft>
                  <a:spcPts val="0"/>
                </a:spcAft>
              </a:pPr>
              <a:endParaRPr lang="en-US" sz="1800" b="0" dirty="0">
                <a:solidFill>
                  <a:prstClr val="black"/>
                </a:solidFill>
                <a:latin typeface="Constantia"/>
              </a:endParaRPr>
            </a:p>
          </p:txBody>
        </p:sp>
      </p:grpSp>
    </p:spTree>
    <p:extLst>
      <p:ext uri="{BB962C8B-B14F-4D97-AF65-F5344CB8AC3E}">
        <p14:creationId xmlns:p14="http://schemas.microsoft.com/office/powerpoint/2010/main" val="423324061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7851648" cy="1828800"/>
          </a:xfrm>
        </p:spPr>
        <p:txBody>
          <a:bodyPr/>
          <a:lstStyle/>
          <a:p>
            <a:pPr algn="ctr"/>
            <a:r>
              <a:rPr lang="en-US" dirty="0" smtClean="0"/>
              <a:t>Engineering Models 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pPr algn="ctr"/>
            <a:r>
              <a:rPr lang="en-US" b="1" dirty="0" smtClean="0">
                <a:solidFill>
                  <a:schemeClr val="accent3">
                    <a:lumMod val="50000"/>
                  </a:schemeClr>
                </a:solidFill>
              </a:rPr>
              <a:t>Manufacturing &amp; </a:t>
            </a:r>
            <a:r>
              <a:rPr lang="en-US" b="1" dirty="0" err="1" smtClean="0">
                <a:solidFill>
                  <a:schemeClr val="accent3">
                    <a:lumMod val="50000"/>
                  </a:schemeClr>
                </a:solidFill>
              </a:rPr>
              <a:t>Infrastucture</a:t>
            </a:r>
            <a:endParaRPr lang="en-US" b="1" dirty="0">
              <a:solidFill>
                <a:schemeClr val="accent3">
                  <a:lumMod val="50000"/>
                </a:schemeClr>
              </a:solidFill>
            </a:endParaRPr>
          </a:p>
        </p:txBody>
      </p:sp>
      <p:sp>
        <p:nvSpPr>
          <p:cNvPr id="4" name="TextBox 3"/>
          <p:cNvSpPr txBox="1"/>
          <p:nvPr/>
        </p:nvSpPr>
        <p:spPr>
          <a:xfrm>
            <a:off x="457200" y="1676400"/>
            <a:ext cx="3733800" cy="1815882"/>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Robotics</a:t>
            </a:r>
          </a:p>
          <a:p>
            <a:pPr>
              <a:buFont typeface="Wingdings" pitchFamily="2" charset="2"/>
              <a:buChar char="§"/>
            </a:pPr>
            <a:r>
              <a:rPr lang="en-US" sz="2800" b="0" dirty="0" smtClean="0">
                <a:solidFill>
                  <a:schemeClr val="accent2">
                    <a:lumMod val="50000"/>
                  </a:schemeClr>
                </a:solidFill>
              </a:rPr>
              <a:t>  Conveyer Systems</a:t>
            </a:r>
          </a:p>
          <a:p>
            <a:pPr>
              <a:buFont typeface="Wingdings" pitchFamily="2" charset="2"/>
              <a:buChar char="§"/>
            </a:pPr>
            <a:r>
              <a:rPr lang="en-US" sz="2800" b="0" dirty="0" smtClean="0">
                <a:solidFill>
                  <a:schemeClr val="accent2">
                    <a:lumMod val="50000"/>
                  </a:schemeClr>
                </a:solidFill>
              </a:rPr>
              <a:t>  Packaging</a:t>
            </a:r>
          </a:p>
          <a:p>
            <a:pPr>
              <a:buFont typeface="Wingdings" pitchFamily="2" charset="2"/>
              <a:buChar char="§"/>
            </a:pPr>
            <a:endParaRPr lang="en-US" sz="2800" b="0" dirty="0" smtClean="0">
              <a:solidFill>
                <a:schemeClr val="accent2">
                  <a:lumMod val="50000"/>
                </a:schemeClr>
              </a:solidFill>
            </a:endParaRPr>
          </a:p>
        </p:txBody>
      </p:sp>
      <p:sp>
        <p:nvSpPr>
          <p:cNvPr id="6" name="TextBox 5"/>
          <p:cNvSpPr txBox="1"/>
          <p:nvPr/>
        </p:nvSpPr>
        <p:spPr>
          <a:xfrm>
            <a:off x="5299364" y="1593273"/>
            <a:ext cx="3810000" cy="1815882"/>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Safe Water Supply</a:t>
            </a:r>
          </a:p>
          <a:p>
            <a:pPr>
              <a:buFont typeface="Wingdings" pitchFamily="2" charset="2"/>
              <a:buChar char="§"/>
            </a:pPr>
            <a:r>
              <a:rPr lang="en-US" sz="2800" b="0" dirty="0" smtClean="0">
                <a:solidFill>
                  <a:schemeClr val="accent2">
                    <a:lumMod val="50000"/>
                  </a:schemeClr>
                </a:solidFill>
              </a:rPr>
              <a:t>  Sewage Disposal</a:t>
            </a:r>
          </a:p>
          <a:p>
            <a:pPr>
              <a:buFont typeface="Wingdings" pitchFamily="2" charset="2"/>
              <a:buChar char="§"/>
            </a:pPr>
            <a:r>
              <a:rPr lang="en-US" sz="2800" b="0" dirty="0" smtClean="0">
                <a:solidFill>
                  <a:schemeClr val="accent2">
                    <a:lumMod val="50000"/>
                  </a:schemeClr>
                </a:solidFill>
              </a:rPr>
              <a:t>  Roads</a:t>
            </a:r>
          </a:p>
          <a:p>
            <a:pPr>
              <a:buFont typeface="Wingdings" pitchFamily="2" charset="2"/>
              <a:buChar char="§"/>
            </a:pPr>
            <a:r>
              <a:rPr lang="en-US" sz="2800" b="0" dirty="0" smtClean="0">
                <a:solidFill>
                  <a:schemeClr val="accent2">
                    <a:lumMod val="50000"/>
                  </a:schemeClr>
                </a:solidFill>
              </a:rPr>
              <a:t>  Power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57400"/>
            <a:ext cx="7851648" cy="2362200"/>
          </a:xfrm>
        </p:spPr>
        <p:txBody>
          <a:bodyPr>
            <a:normAutofit/>
          </a:bodyPr>
          <a:lstStyle/>
          <a:p>
            <a:pPr algn="ctr"/>
            <a:r>
              <a:rPr lang="en-US" sz="7200" dirty="0" smtClean="0"/>
              <a:t>Problem Solving</a:t>
            </a:r>
            <a:r>
              <a:rPr lang="en-US" dirty="0" smtClean="0"/>
              <a:t/>
            </a:r>
            <a:br>
              <a:rPr lang="en-US" dirty="0" smtClean="0"/>
            </a:br>
            <a:endParaRPr lang="en-US" dirty="0"/>
          </a:p>
        </p:txBody>
      </p:sp>
    </p:spTree>
    <p:extLst>
      <p:ext uri="{BB962C8B-B14F-4D97-AF65-F5344CB8AC3E}">
        <p14:creationId xmlns:p14="http://schemas.microsoft.com/office/powerpoint/2010/main" val="479407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19200"/>
            <a:ext cx="4040188" cy="659352"/>
          </a:xfrm>
        </p:spPr>
        <p:txBody>
          <a:bodyPr/>
          <a:lstStyle/>
          <a:p>
            <a:pPr algn="ctr"/>
            <a:r>
              <a:rPr lang="en-US" sz="2800" dirty="0" smtClean="0">
                <a:solidFill>
                  <a:schemeClr val="accent2">
                    <a:lumMod val="50000"/>
                  </a:schemeClr>
                </a:solidFill>
              </a:rPr>
              <a:t>Problem Solving</a:t>
            </a:r>
            <a:endParaRPr lang="en-US" sz="2800" dirty="0">
              <a:solidFill>
                <a:schemeClr val="accent2">
                  <a:lumMod val="50000"/>
                </a:schemeClr>
              </a:solidFill>
            </a:endParaRPr>
          </a:p>
        </p:txBody>
      </p:sp>
      <p:sp>
        <p:nvSpPr>
          <p:cNvPr id="4" name="Text Placeholder 3"/>
          <p:cNvSpPr>
            <a:spLocks noGrp="1"/>
          </p:cNvSpPr>
          <p:nvPr>
            <p:ph type="body" sz="half" idx="3"/>
          </p:nvPr>
        </p:nvSpPr>
        <p:spPr>
          <a:xfrm>
            <a:off x="4648200" y="1219200"/>
            <a:ext cx="4041775" cy="654843"/>
          </a:xfrm>
        </p:spPr>
        <p:txBody>
          <a:bodyPr>
            <a:normAutofit/>
          </a:bodyPr>
          <a:lstStyle/>
          <a:p>
            <a:pPr algn="ctr"/>
            <a:r>
              <a:rPr lang="en-US" sz="2800" dirty="0" smtClean="0">
                <a:solidFill>
                  <a:schemeClr val="accent2">
                    <a:lumMod val="50000"/>
                  </a:schemeClr>
                </a:solidFill>
              </a:rPr>
              <a:t>Exercise Solving</a:t>
            </a:r>
            <a:endParaRPr lang="en-US" sz="2800" dirty="0">
              <a:solidFill>
                <a:schemeClr val="accent2">
                  <a:lumMod val="50000"/>
                </a:schemeClr>
              </a:solidFill>
            </a:endParaRPr>
          </a:p>
        </p:txBody>
      </p:sp>
      <p:sp>
        <p:nvSpPr>
          <p:cNvPr id="5" name="Content Placeholder 4"/>
          <p:cNvSpPr>
            <a:spLocks noGrp="1"/>
          </p:cNvSpPr>
          <p:nvPr>
            <p:ph sz="quarter" idx="2"/>
          </p:nvPr>
        </p:nvSpPr>
        <p:spPr>
          <a:xfrm>
            <a:off x="228600" y="1752600"/>
            <a:ext cx="4268788" cy="5105400"/>
          </a:xfrm>
        </p:spPr>
        <p:txBody>
          <a:bodyPr>
            <a:normAutofit/>
          </a:bodyPr>
          <a:lstStyle/>
          <a:p>
            <a:pPr>
              <a:buFont typeface="Wingdings" pitchFamily="2" charset="2"/>
              <a:buChar char="§"/>
            </a:pPr>
            <a:r>
              <a:rPr lang="en-US" dirty="0" smtClean="0">
                <a:solidFill>
                  <a:schemeClr val="accent2">
                    <a:lumMod val="50000"/>
                  </a:schemeClr>
                </a:solidFill>
              </a:rPr>
              <a:t>Problem is poorly defined – all of the necessary information is not provided.</a:t>
            </a:r>
          </a:p>
          <a:p>
            <a:pPr>
              <a:buFont typeface="Wingdings" pitchFamily="2" charset="2"/>
              <a:buChar char="§"/>
            </a:pPr>
            <a:r>
              <a:rPr lang="en-US" dirty="0" smtClean="0">
                <a:solidFill>
                  <a:schemeClr val="accent2">
                    <a:lumMod val="50000"/>
                  </a:schemeClr>
                </a:solidFill>
              </a:rPr>
              <a:t>The path to a solution is not obvious.  Information must be gathered, questions must be asked, and new knowledge may be needed.</a:t>
            </a:r>
          </a:p>
          <a:p>
            <a:pPr>
              <a:buFont typeface="Wingdings" pitchFamily="2" charset="2"/>
              <a:buChar char="§"/>
            </a:pPr>
            <a:r>
              <a:rPr lang="en-US" dirty="0" smtClean="0">
                <a:solidFill>
                  <a:schemeClr val="accent2">
                    <a:lumMod val="50000"/>
                  </a:schemeClr>
                </a:solidFill>
              </a:rPr>
              <a:t>Multiple solutions are possible and analysis is required to choose the optimal solution.</a:t>
            </a:r>
          </a:p>
          <a:p>
            <a:pPr>
              <a:buFont typeface="Wingdings" pitchFamily="2" charset="2"/>
              <a:buChar char="§"/>
            </a:pPr>
            <a:r>
              <a:rPr lang="en-US" dirty="0" smtClean="0">
                <a:solidFill>
                  <a:schemeClr val="accent2">
                    <a:lumMod val="50000"/>
                  </a:schemeClr>
                </a:solidFill>
              </a:rPr>
              <a:t>Problem solving requires synthesis or integration of knowledge from several areas</a:t>
            </a:r>
            <a:endParaRPr lang="en-US" dirty="0">
              <a:solidFill>
                <a:schemeClr val="accent2">
                  <a:lumMod val="50000"/>
                </a:schemeClr>
              </a:solidFill>
            </a:endParaRPr>
          </a:p>
        </p:txBody>
      </p:sp>
      <p:sp>
        <p:nvSpPr>
          <p:cNvPr id="6" name="Content Placeholder 5"/>
          <p:cNvSpPr>
            <a:spLocks noGrp="1"/>
          </p:cNvSpPr>
          <p:nvPr>
            <p:ph sz="quarter" idx="4"/>
          </p:nvPr>
        </p:nvSpPr>
        <p:spPr>
          <a:xfrm>
            <a:off x="4648200" y="1752600"/>
            <a:ext cx="4191000" cy="5105400"/>
          </a:xfrm>
        </p:spPr>
        <p:txBody>
          <a:bodyPr>
            <a:normAutofit/>
          </a:bodyPr>
          <a:lstStyle/>
          <a:p>
            <a:pPr>
              <a:buFont typeface="Wingdings" pitchFamily="2" charset="2"/>
              <a:buChar char="§"/>
            </a:pPr>
            <a:r>
              <a:rPr lang="en-US" dirty="0" smtClean="0">
                <a:solidFill>
                  <a:schemeClr val="accent2">
                    <a:lumMod val="50000"/>
                  </a:schemeClr>
                </a:solidFill>
              </a:rPr>
              <a:t>Exercise is well-defined with all the needed information provided in the problem statement.</a:t>
            </a:r>
          </a:p>
          <a:p>
            <a:pPr>
              <a:buFont typeface="Wingdings" pitchFamily="2" charset="2"/>
              <a:buChar char="§"/>
            </a:pPr>
            <a:r>
              <a:rPr lang="en-US" dirty="0" smtClean="0">
                <a:solidFill>
                  <a:schemeClr val="accent2">
                    <a:lumMod val="50000"/>
                  </a:schemeClr>
                </a:solidFill>
              </a:rPr>
              <a:t>All the background for solving the exercise has been provided (examples, appropriate formulas, …).</a:t>
            </a:r>
          </a:p>
          <a:p>
            <a:pPr>
              <a:buFont typeface="Wingdings" pitchFamily="2" charset="2"/>
              <a:buChar char="§"/>
            </a:pPr>
            <a:r>
              <a:rPr lang="en-US" dirty="0" smtClean="0">
                <a:solidFill>
                  <a:schemeClr val="accent2">
                    <a:lumMod val="50000"/>
                  </a:schemeClr>
                </a:solidFill>
              </a:rPr>
              <a:t>There is one right answer.</a:t>
            </a:r>
          </a:p>
          <a:p>
            <a:pPr>
              <a:buFont typeface="Wingdings" pitchFamily="2" charset="2"/>
              <a:buChar char="§"/>
            </a:pPr>
            <a:r>
              <a:rPr lang="en-US" dirty="0" smtClean="0">
                <a:solidFill>
                  <a:schemeClr val="accent2">
                    <a:lumMod val="50000"/>
                  </a:schemeClr>
                </a:solidFill>
              </a:rPr>
              <a:t>Solving an exercise typically only requires knowledge of the material being covered in class or closely related pre-requisite courses.</a:t>
            </a:r>
            <a:endParaRPr lang="en-US" dirty="0">
              <a:solidFill>
                <a:schemeClr val="accent2">
                  <a:lumMod val="50000"/>
                </a:schemeClr>
              </a:solidFill>
            </a:endParaRPr>
          </a:p>
        </p:txBody>
      </p:sp>
      <p:sp>
        <p:nvSpPr>
          <p:cNvPr id="7" name="TextBox 6"/>
          <p:cNvSpPr txBox="1"/>
          <p:nvPr/>
        </p:nvSpPr>
        <p:spPr>
          <a:xfrm>
            <a:off x="304800" y="609600"/>
            <a:ext cx="8610600" cy="707886"/>
          </a:xfrm>
          <a:prstGeom prst="rect">
            <a:avLst/>
          </a:prstGeom>
          <a:noFill/>
        </p:spPr>
        <p:txBody>
          <a:bodyPr wrap="square" rtlCol="0">
            <a:spAutoFit/>
          </a:bodyPr>
          <a:lstStyle/>
          <a:p>
            <a:pPr algn="ctr"/>
            <a:r>
              <a:rPr lang="en-US" sz="4000" b="1" dirty="0" smtClean="0">
                <a:solidFill>
                  <a:schemeClr val="accent3">
                    <a:lumMod val="50000"/>
                  </a:schemeClr>
                </a:solidFill>
                <a:latin typeface="+mj-lt"/>
              </a:rPr>
              <a:t>Engineers Solve Problems not Exercises</a:t>
            </a:r>
            <a:endParaRPr lang="en-US" sz="4000" b="1" dirty="0">
              <a:solidFill>
                <a:schemeClr val="accent3">
                  <a:lumMod val="50000"/>
                </a:schemeClr>
              </a:solidFill>
              <a:latin typeface="+mj-lt"/>
            </a:endParaRPr>
          </a:p>
        </p:txBody>
      </p:sp>
    </p:spTree>
    <p:extLst>
      <p:ext uri="{BB962C8B-B14F-4D97-AF65-F5344CB8AC3E}">
        <p14:creationId xmlns:p14="http://schemas.microsoft.com/office/powerpoint/2010/main" val="68534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solidFill>
                  <a:schemeClr val="accent3">
                    <a:lumMod val="50000"/>
                  </a:schemeClr>
                </a:solidFill>
              </a:rPr>
              <a:t>Engineering Education</a:t>
            </a:r>
            <a:endParaRPr lang="en-US" b="1" dirty="0">
              <a:solidFill>
                <a:schemeClr val="accent3">
                  <a:lumMod val="50000"/>
                </a:schemeClr>
              </a:solidFill>
            </a:endParaRPr>
          </a:p>
        </p:txBody>
      </p:sp>
      <p:sp>
        <p:nvSpPr>
          <p:cNvPr id="3" name="Content Placeholder 2"/>
          <p:cNvSpPr>
            <a:spLocks noGrp="1"/>
          </p:cNvSpPr>
          <p:nvPr>
            <p:ph idx="1"/>
          </p:nvPr>
        </p:nvSpPr>
        <p:spPr>
          <a:xfrm>
            <a:off x="457200" y="1981200"/>
            <a:ext cx="8229600" cy="4389120"/>
          </a:xfrm>
        </p:spPr>
        <p:txBody>
          <a:bodyPr/>
          <a:lstStyle/>
          <a:p>
            <a:r>
              <a:rPr lang="en-US" dirty="0" smtClean="0">
                <a:solidFill>
                  <a:schemeClr val="accent2">
                    <a:lumMod val="50000"/>
                  </a:schemeClr>
                </a:solidFill>
              </a:rPr>
              <a:t>In an engineering education, </a:t>
            </a:r>
            <a:r>
              <a:rPr lang="en-US" b="1" dirty="0" smtClean="0">
                <a:solidFill>
                  <a:schemeClr val="accent2">
                    <a:lumMod val="50000"/>
                  </a:schemeClr>
                </a:solidFill>
              </a:rPr>
              <a:t>exercise solving </a:t>
            </a:r>
            <a:r>
              <a:rPr lang="en-US" dirty="0" smtClean="0">
                <a:solidFill>
                  <a:schemeClr val="accent2">
                    <a:lumMod val="50000"/>
                  </a:schemeClr>
                </a:solidFill>
              </a:rPr>
              <a:t>is important because it builds technical competence in your field – a necessary skill for effective problem solving in engineering. </a:t>
            </a:r>
          </a:p>
          <a:p>
            <a:r>
              <a:rPr lang="en-US" dirty="0" smtClean="0">
                <a:solidFill>
                  <a:schemeClr val="accent2">
                    <a:lumMod val="50000"/>
                  </a:schemeClr>
                </a:solidFill>
              </a:rPr>
              <a:t>In an engineering education, </a:t>
            </a:r>
            <a:r>
              <a:rPr lang="en-US" b="1" dirty="0" smtClean="0">
                <a:solidFill>
                  <a:schemeClr val="accent2">
                    <a:lumMod val="50000"/>
                  </a:schemeClr>
                </a:solidFill>
              </a:rPr>
              <a:t>problem solving </a:t>
            </a:r>
            <a:r>
              <a:rPr lang="en-US" dirty="0" smtClean="0">
                <a:solidFill>
                  <a:schemeClr val="accent2">
                    <a:lumMod val="50000"/>
                  </a:schemeClr>
                </a:solidFill>
              </a:rPr>
              <a:t>is important because it requires integration of knowledge, self-directed learning, creativity, good analytical skills, effective communication, and an ability to work productively on a team.</a:t>
            </a:r>
            <a:endParaRPr lang="en-US" b="1" dirty="0">
              <a:solidFill>
                <a:schemeClr val="accent2">
                  <a:lumMod val="50000"/>
                </a:schemeClr>
              </a:solidFill>
            </a:endParaRPr>
          </a:p>
        </p:txBody>
      </p:sp>
    </p:spTree>
    <p:extLst>
      <p:ext uri="{BB962C8B-B14F-4D97-AF65-F5344CB8AC3E}">
        <p14:creationId xmlns:p14="http://schemas.microsoft.com/office/powerpoint/2010/main" val="4042699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0" y="4724400"/>
            <a:ext cx="4038600" cy="923330"/>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DEFINE  THE PROBLEM</a:t>
            </a:r>
          </a:p>
          <a:p>
            <a:pPr fontAlgn="auto">
              <a:spcBef>
                <a:spcPts val="0"/>
              </a:spcBef>
              <a:spcAft>
                <a:spcPts val="0"/>
              </a:spcAft>
              <a:buFont typeface="Wingdings" pitchFamily="2" charset="2"/>
              <a:buChar char="§"/>
            </a:pPr>
            <a:r>
              <a:rPr lang="en-US" sz="1800" b="0" dirty="0" smtClean="0">
                <a:solidFill>
                  <a:prstClr val="black"/>
                </a:solidFill>
                <a:latin typeface="Constantia"/>
              </a:rPr>
              <a:t>What exactly is the problem?</a:t>
            </a:r>
          </a:p>
          <a:p>
            <a:pPr fontAlgn="auto">
              <a:spcBef>
                <a:spcPts val="0"/>
              </a:spcBef>
              <a:spcAft>
                <a:spcPts val="0"/>
              </a:spcAft>
              <a:buFont typeface="Wingdings" pitchFamily="2" charset="2"/>
              <a:buChar char="§"/>
            </a:pPr>
            <a:r>
              <a:rPr lang="en-US" sz="1800" b="0" dirty="0" smtClean="0">
                <a:solidFill>
                  <a:prstClr val="black"/>
                </a:solidFill>
                <a:latin typeface="Constantia"/>
              </a:rPr>
              <a:t> What are the constraints?</a:t>
            </a:r>
          </a:p>
        </p:txBody>
      </p:sp>
    </p:spTree>
    <p:extLst>
      <p:ext uri="{BB962C8B-B14F-4D97-AF65-F5344CB8AC3E}">
        <p14:creationId xmlns:p14="http://schemas.microsoft.com/office/powerpoint/2010/main" val="518127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381000" y="685800"/>
            <a:ext cx="4191000" cy="1754326"/>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GATHER  INFORMATION</a:t>
            </a:r>
          </a:p>
          <a:p>
            <a:pPr fontAlgn="auto">
              <a:spcBef>
                <a:spcPts val="0"/>
              </a:spcBef>
              <a:spcAft>
                <a:spcPts val="0"/>
              </a:spcAft>
              <a:buFont typeface="Wingdings" pitchFamily="2" charset="2"/>
              <a:buChar char="§"/>
            </a:pPr>
            <a:r>
              <a:rPr lang="en-US" sz="1800" b="0" dirty="0" smtClean="0">
                <a:solidFill>
                  <a:prstClr val="black"/>
                </a:solidFill>
                <a:latin typeface="Constantia"/>
              </a:rPr>
              <a:t> Review any relevant available data</a:t>
            </a:r>
          </a:p>
          <a:p>
            <a:pPr fontAlgn="auto">
              <a:spcBef>
                <a:spcPts val="0"/>
              </a:spcBef>
              <a:spcAft>
                <a:spcPts val="0"/>
              </a:spcAft>
              <a:buFont typeface="Wingdings" pitchFamily="2" charset="2"/>
              <a:buChar char="§"/>
            </a:pPr>
            <a:r>
              <a:rPr lang="en-US" sz="1800" b="0" dirty="0" smtClean="0">
                <a:solidFill>
                  <a:prstClr val="black"/>
                </a:solidFill>
                <a:latin typeface="Constantia"/>
              </a:rPr>
              <a:t> Gather more data if necessary</a:t>
            </a:r>
          </a:p>
          <a:p>
            <a:pPr fontAlgn="auto">
              <a:spcBef>
                <a:spcPts val="0"/>
              </a:spcBef>
              <a:spcAft>
                <a:spcPts val="0"/>
              </a:spcAft>
              <a:buFont typeface="Wingdings" pitchFamily="2" charset="2"/>
              <a:buChar char="§"/>
            </a:pPr>
            <a:r>
              <a:rPr lang="en-US" sz="1800" b="0" dirty="0" smtClean="0">
                <a:solidFill>
                  <a:prstClr val="black"/>
                </a:solidFill>
                <a:latin typeface="Constantia"/>
              </a:rPr>
              <a:t> Talk to people involved and/or experts</a:t>
            </a:r>
          </a:p>
          <a:p>
            <a:pPr fontAlgn="auto">
              <a:spcBef>
                <a:spcPts val="0"/>
              </a:spcBef>
              <a:spcAft>
                <a:spcPts val="0"/>
              </a:spcAft>
              <a:buFont typeface="Wingdings" pitchFamily="2" charset="2"/>
              <a:buChar char="§"/>
            </a:pPr>
            <a:r>
              <a:rPr lang="en-US" sz="1800" b="0" dirty="0" smtClean="0">
                <a:solidFill>
                  <a:prstClr val="black"/>
                </a:solidFill>
                <a:latin typeface="Constantia"/>
              </a:rPr>
              <a:t> Learn what you don’t know</a:t>
            </a:r>
          </a:p>
          <a:p>
            <a:pPr fontAlgn="auto">
              <a:spcBef>
                <a:spcPts val="0"/>
              </a:spcBef>
              <a:spcAft>
                <a:spcPts val="0"/>
              </a:spcAft>
              <a:buFont typeface="Wingdings" pitchFamily="2" charset="2"/>
              <a:buChar char="§"/>
            </a:pPr>
            <a:r>
              <a:rPr lang="en-US" sz="1800" b="0" dirty="0" smtClean="0">
                <a:solidFill>
                  <a:prstClr val="black"/>
                </a:solidFill>
                <a:latin typeface="Constantia"/>
              </a:rPr>
              <a:t> Avoid information overload</a:t>
            </a:r>
          </a:p>
        </p:txBody>
      </p:sp>
    </p:spTree>
    <p:extLst>
      <p:ext uri="{BB962C8B-B14F-4D97-AF65-F5344CB8AC3E}">
        <p14:creationId xmlns:p14="http://schemas.microsoft.com/office/powerpoint/2010/main" val="4110383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1600200" y="4648200"/>
            <a:ext cx="4572000" cy="2031325"/>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GENERATE SOLUTIONS</a:t>
            </a:r>
          </a:p>
          <a:p>
            <a:pPr fontAlgn="auto">
              <a:spcBef>
                <a:spcPts val="0"/>
              </a:spcBef>
              <a:spcAft>
                <a:spcPts val="0"/>
              </a:spcAft>
              <a:buFont typeface="Wingdings" pitchFamily="2" charset="2"/>
              <a:buChar char="§"/>
            </a:pPr>
            <a:r>
              <a:rPr lang="en-US" sz="1800" b="0" dirty="0" smtClean="0">
                <a:solidFill>
                  <a:prstClr val="black"/>
                </a:solidFill>
                <a:latin typeface="Constantia"/>
              </a:rPr>
              <a:t> Brainstorm – don’t evaluate!</a:t>
            </a:r>
          </a:p>
          <a:p>
            <a:pPr fontAlgn="auto">
              <a:spcBef>
                <a:spcPts val="0"/>
              </a:spcBef>
              <a:spcAft>
                <a:spcPts val="0"/>
              </a:spcAft>
              <a:buFont typeface="Wingdings" pitchFamily="2" charset="2"/>
              <a:buChar char="§"/>
            </a:pPr>
            <a:r>
              <a:rPr lang="en-US" sz="1800" b="0" dirty="0" smtClean="0">
                <a:solidFill>
                  <a:prstClr val="black"/>
                </a:solidFill>
                <a:latin typeface="Constantia"/>
              </a:rPr>
              <a:t> Don’t get hooked on the first solution  </a:t>
            </a:r>
          </a:p>
          <a:p>
            <a:pPr fontAlgn="auto">
              <a:spcBef>
                <a:spcPts val="0"/>
              </a:spcBef>
              <a:spcAft>
                <a:spcPts val="0"/>
              </a:spcAft>
            </a:pPr>
            <a:r>
              <a:rPr lang="en-US" sz="1800" b="0" dirty="0" smtClean="0">
                <a:solidFill>
                  <a:prstClr val="black"/>
                </a:solidFill>
                <a:latin typeface="Constantia"/>
              </a:rPr>
              <a:t>   that appears to work</a:t>
            </a:r>
          </a:p>
          <a:p>
            <a:pPr fontAlgn="auto">
              <a:spcBef>
                <a:spcPts val="0"/>
              </a:spcBef>
              <a:spcAft>
                <a:spcPts val="0"/>
              </a:spcAft>
              <a:buFont typeface="Wingdings" pitchFamily="2" charset="2"/>
              <a:buChar char="§"/>
            </a:pPr>
            <a:r>
              <a:rPr lang="en-US" sz="1800" b="0" dirty="0" smtClean="0">
                <a:solidFill>
                  <a:prstClr val="black"/>
                </a:solidFill>
                <a:latin typeface="Constantia"/>
              </a:rPr>
              <a:t> Be creative and innovative – a diverse set</a:t>
            </a:r>
          </a:p>
          <a:p>
            <a:pPr fontAlgn="auto">
              <a:spcBef>
                <a:spcPts val="0"/>
              </a:spcBef>
              <a:spcAft>
                <a:spcPts val="0"/>
              </a:spcAft>
            </a:pPr>
            <a:r>
              <a:rPr lang="en-US" sz="1800" b="0" dirty="0" smtClean="0">
                <a:solidFill>
                  <a:prstClr val="black"/>
                </a:solidFill>
                <a:latin typeface="Constantia"/>
              </a:rPr>
              <a:t>   of solutions leads to a better final solution</a:t>
            </a:r>
          </a:p>
          <a:p>
            <a:pPr fontAlgn="auto">
              <a:spcBef>
                <a:spcPts val="0"/>
              </a:spcBef>
              <a:spcAft>
                <a:spcPts val="0"/>
              </a:spcAft>
              <a:buFont typeface="Wingdings" pitchFamily="2" charset="2"/>
              <a:buChar char="§"/>
            </a:pPr>
            <a:r>
              <a:rPr lang="en-US" sz="1800" b="0" dirty="0" smtClean="0">
                <a:solidFill>
                  <a:prstClr val="black"/>
                </a:solidFill>
                <a:latin typeface="Constantia"/>
              </a:rPr>
              <a:t> Don’t create artificial constraints</a:t>
            </a:r>
          </a:p>
        </p:txBody>
      </p:sp>
    </p:spTree>
    <p:extLst>
      <p:ext uri="{BB962C8B-B14F-4D97-AF65-F5344CB8AC3E}">
        <p14:creationId xmlns:p14="http://schemas.microsoft.com/office/powerpoint/2010/main" val="11573620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2667000" y="685800"/>
            <a:ext cx="5638800" cy="1754326"/>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DECIDE ON BEST SOLUTION</a:t>
            </a:r>
          </a:p>
          <a:p>
            <a:pPr fontAlgn="auto">
              <a:spcBef>
                <a:spcPts val="0"/>
              </a:spcBef>
              <a:spcAft>
                <a:spcPts val="0"/>
              </a:spcAft>
              <a:buFont typeface="Wingdings" pitchFamily="2" charset="2"/>
              <a:buChar char="§"/>
            </a:pPr>
            <a:r>
              <a:rPr lang="en-US" sz="1800" b="0" dirty="0" smtClean="0">
                <a:solidFill>
                  <a:prstClr val="black"/>
                </a:solidFill>
                <a:latin typeface="Constantia"/>
              </a:rPr>
              <a:t> Does the solution solve the problem?</a:t>
            </a:r>
          </a:p>
          <a:p>
            <a:pPr fontAlgn="auto">
              <a:spcBef>
                <a:spcPts val="0"/>
              </a:spcBef>
              <a:spcAft>
                <a:spcPts val="0"/>
              </a:spcAft>
              <a:buFont typeface="Wingdings" pitchFamily="2" charset="2"/>
              <a:buChar char="§"/>
            </a:pPr>
            <a:r>
              <a:rPr lang="en-US" sz="1800" b="0" dirty="0" smtClean="0">
                <a:solidFill>
                  <a:prstClr val="black"/>
                </a:solidFill>
                <a:latin typeface="Constantia"/>
              </a:rPr>
              <a:t> Does the solution meet the constraints?</a:t>
            </a:r>
          </a:p>
          <a:p>
            <a:pPr fontAlgn="auto">
              <a:spcBef>
                <a:spcPts val="0"/>
              </a:spcBef>
              <a:spcAft>
                <a:spcPts val="0"/>
              </a:spcAft>
              <a:buFont typeface="Wingdings" pitchFamily="2" charset="2"/>
              <a:buChar char="§"/>
            </a:pPr>
            <a:r>
              <a:rPr lang="en-US" sz="1800" b="0" dirty="0" smtClean="0">
                <a:solidFill>
                  <a:prstClr val="black"/>
                </a:solidFill>
                <a:latin typeface="Constantia"/>
              </a:rPr>
              <a:t>What is the cost of the solution?</a:t>
            </a:r>
          </a:p>
          <a:p>
            <a:pPr fontAlgn="auto">
              <a:spcBef>
                <a:spcPts val="0"/>
              </a:spcBef>
              <a:spcAft>
                <a:spcPts val="0"/>
              </a:spcAft>
              <a:buFont typeface="Wingdings" pitchFamily="2" charset="2"/>
              <a:buChar char="§"/>
            </a:pPr>
            <a:r>
              <a:rPr lang="en-US" sz="1800" b="0" dirty="0" smtClean="0">
                <a:solidFill>
                  <a:prstClr val="black"/>
                </a:solidFill>
                <a:latin typeface="Constantia"/>
              </a:rPr>
              <a:t> Is implementation difficult and/or time consuming?</a:t>
            </a:r>
          </a:p>
          <a:p>
            <a:pPr fontAlgn="auto">
              <a:spcBef>
                <a:spcPts val="0"/>
              </a:spcBef>
              <a:spcAft>
                <a:spcPts val="0"/>
              </a:spcAft>
              <a:buFont typeface="Wingdings" pitchFamily="2" charset="2"/>
              <a:buChar char="§"/>
            </a:pPr>
            <a:r>
              <a:rPr lang="en-US" sz="1800" b="0" dirty="0" smtClean="0">
                <a:solidFill>
                  <a:prstClr val="black"/>
                </a:solidFill>
                <a:latin typeface="Constantia"/>
              </a:rPr>
              <a:t>How does the solution impact users?</a:t>
            </a:r>
          </a:p>
        </p:txBody>
      </p:sp>
    </p:spTree>
    <p:extLst>
      <p:ext uri="{BB962C8B-B14F-4D97-AF65-F5344CB8AC3E}">
        <p14:creationId xmlns:p14="http://schemas.microsoft.com/office/powerpoint/2010/main" val="4226670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5181600" y="4800600"/>
            <a:ext cx="3657600" cy="1200329"/>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IMPLEMENT THE SOLUTION</a:t>
            </a:r>
          </a:p>
          <a:p>
            <a:pPr fontAlgn="auto">
              <a:spcBef>
                <a:spcPts val="0"/>
              </a:spcBef>
              <a:spcAft>
                <a:spcPts val="0"/>
              </a:spcAft>
            </a:pPr>
            <a:r>
              <a:rPr lang="en-US" sz="1800" b="0" dirty="0" smtClean="0">
                <a:solidFill>
                  <a:prstClr val="black"/>
                </a:solidFill>
                <a:latin typeface="Constantia"/>
              </a:rPr>
              <a:t>If possible, test the solution first through simulation, prototype, </a:t>
            </a:r>
          </a:p>
          <a:p>
            <a:pPr fontAlgn="auto">
              <a:spcBef>
                <a:spcPts val="0"/>
              </a:spcBef>
              <a:spcAft>
                <a:spcPts val="0"/>
              </a:spcAft>
            </a:pPr>
            <a:r>
              <a:rPr lang="en-US" sz="1800" b="0" dirty="0" smtClean="0">
                <a:solidFill>
                  <a:prstClr val="black"/>
                </a:solidFill>
                <a:latin typeface="Constantia"/>
              </a:rPr>
              <a:t>and/or test market.</a:t>
            </a:r>
          </a:p>
        </p:txBody>
      </p:sp>
    </p:spTree>
    <p:extLst>
      <p:ext uri="{BB962C8B-B14F-4D97-AF65-F5344CB8AC3E}">
        <p14:creationId xmlns:p14="http://schemas.microsoft.com/office/powerpoint/2010/main" val="948656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2438400"/>
            <a:ext cx="8763000" cy="2142530"/>
            <a:chOff x="228600" y="2362200"/>
            <a:chExt cx="8763000" cy="2142530"/>
          </a:xfrm>
        </p:grpSpPr>
        <p:sp>
          <p:nvSpPr>
            <p:cNvPr id="3" name="TextBox 2"/>
            <p:cNvSpPr txBox="1"/>
            <p:nvPr/>
          </p:nvSpPr>
          <p:spPr>
            <a:xfrm>
              <a:off x="228600" y="3581400"/>
              <a:ext cx="1371600" cy="923330"/>
            </a:xfrm>
            <a:prstGeom prst="rect">
              <a:avLst/>
            </a:prstGeom>
            <a:solidFill>
              <a:srgbClr val="00206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DEFINE</a:t>
              </a:r>
            </a:p>
            <a:p>
              <a:pPr fontAlgn="auto">
                <a:spcBef>
                  <a:spcPts val="0"/>
                </a:spcBef>
                <a:spcAft>
                  <a:spcPts val="0"/>
                </a:spcAft>
              </a:pPr>
              <a:endParaRPr lang="en-US" sz="1800" b="0" dirty="0">
                <a:solidFill>
                  <a:prstClr val="white"/>
                </a:solidFill>
                <a:latin typeface="Constantia"/>
              </a:endParaRPr>
            </a:p>
          </p:txBody>
        </p:sp>
        <p:sp>
          <p:nvSpPr>
            <p:cNvPr id="4" name="TextBox 3"/>
            <p:cNvSpPr txBox="1"/>
            <p:nvPr/>
          </p:nvSpPr>
          <p:spPr>
            <a:xfrm>
              <a:off x="1676400" y="2438400"/>
              <a:ext cx="1371600" cy="923330"/>
            </a:xfrm>
            <a:prstGeom prst="rect">
              <a:avLst/>
            </a:prstGeom>
            <a:solidFill>
              <a:srgbClr val="80008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GATHER</a:t>
              </a:r>
            </a:p>
            <a:p>
              <a:pPr fontAlgn="auto">
                <a:spcBef>
                  <a:spcPts val="0"/>
                </a:spcBef>
                <a:spcAft>
                  <a:spcPts val="0"/>
                </a:spcAft>
              </a:pPr>
              <a:endParaRPr lang="en-US" sz="1800" b="0" dirty="0">
                <a:solidFill>
                  <a:prstClr val="white"/>
                </a:solidFill>
                <a:latin typeface="Constantia"/>
              </a:endParaRPr>
            </a:p>
          </p:txBody>
        </p:sp>
        <p:sp>
          <p:nvSpPr>
            <p:cNvPr id="5" name="TextBox 4"/>
            <p:cNvSpPr txBox="1"/>
            <p:nvPr/>
          </p:nvSpPr>
          <p:spPr>
            <a:xfrm>
              <a:off x="4572000" y="2362200"/>
              <a:ext cx="1371600" cy="923330"/>
            </a:xfrm>
            <a:prstGeom prst="rect">
              <a:avLst/>
            </a:prstGeom>
            <a:solidFill>
              <a:srgbClr val="00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DECIDE</a:t>
              </a:r>
            </a:p>
            <a:p>
              <a:pPr fontAlgn="auto">
                <a:spcBef>
                  <a:spcPts val="0"/>
                </a:spcBef>
                <a:spcAft>
                  <a:spcPts val="0"/>
                </a:spcAft>
              </a:pPr>
              <a:endParaRPr lang="en-US" sz="1800" b="0" dirty="0">
                <a:solidFill>
                  <a:prstClr val="white"/>
                </a:solidFill>
                <a:latin typeface="Constantia"/>
              </a:endParaRPr>
            </a:p>
          </p:txBody>
        </p:sp>
        <p:sp>
          <p:nvSpPr>
            <p:cNvPr id="6" name="TextBox 5"/>
            <p:cNvSpPr txBox="1"/>
            <p:nvPr/>
          </p:nvSpPr>
          <p:spPr>
            <a:xfrm>
              <a:off x="3124200" y="3581400"/>
              <a:ext cx="1371600" cy="923330"/>
            </a:xfrm>
            <a:prstGeom prst="rect">
              <a:avLst/>
            </a:prstGeom>
            <a:solidFill>
              <a:srgbClr val="C000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GENERATE</a:t>
              </a:r>
            </a:p>
            <a:p>
              <a:pPr fontAlgn="auto">
                <a:spcBef>
                  <a:spcPts val="0"/>
                </a:spcBef>
                <a:spcAft>
                  <a:spcPts val="0"/>
                </a:spcAft>
              </a:pPr>
              <a:endParaRPr lang="en-US" sz="1800" b="0" dirty="0">
                <a:solidFill>
                  <a:prstClr val="white"/>
                </a:solidFill>
                <a:latin typeface="Constantia"/>
              </a:endParaRPr>
            </a:p>
          </p:txBody>
        </p:sp>
        <p:sp>
          <p:nvSpPr>
            <p:cNvPr id="7" name="TextBox 6"/>
            <p:cNvSpPr txBox="1"/>
            <p:nvPr/>
          </p:nvSpPr>
          <p:spPr>
            <a:xfrm>
              <a:off x="7620000" y="2362200"/>
              <a:ext cx="1371600" cy="923330"/>
            </a:xfrm>
            <a:prstGeom prst="rect">
              <a:avLst/>
            </a:prstGeom>
            <a:solidFill>
              <a:srgbClr val="006666"/>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EVALUATE</a:t>
              </a:r>
            </a:p>
            <a:p>
              <a:pPr fontAlgn="auto">
                <a:spcBef>
                  <a:spcPts val="0"/>
                </a:spcBef>
                <a:spcAft>
                  <a:spcPts val="0"/>
                </a:spcAft>
              </a:pPr>
              <a:endParaRPr lang="en-US" sz="1800" b="0" dirty="0">
                <a:solidFill>
                  <a:prstClr val="white"/>
                </a:solidFill>
                <a:latin typeface="Constantia"/>
              </a:endParaRPr>
            </a:p>
          </p:txBody>
        </p:sp>
        <p:sp>
          <p:nvSpPr>
            <p:cNvPr id="8" name="TextBox 7"/>
            <p:cNvSpPr txBox="1"/>
            <p:nvPr/>
          </p:nvSpPr>
          <p:spPr>
            <a:xfrm>
              <a:off x="6096000" y="3581400"/>
              <a:ext cx="1524000" cy="923330"/>
            </a:xfrm>
            <a:prstGeom prst="rect">
              <a:avLst/>
            </a:prstGeom>
            <a:solidFill>
              <a:srgbClr val="CC6600"/>
            </a:solidFill>
          </p:spPr>
          <p:txBody>
            <a:bodyPr wrap="square" rtlCol="0" anchor="ctr">
              <a:spAutoFit/>
            </a:bodyPr>
            <a:lstStyle/>
            <a:p>
              <a:pPr fontAlgn="auto">
                <a:spcBef>
                  <a:spcPts val="0"/>
                </a:spcBef>
                <a:spcAft>
                  <a:spcPts val="0"/>
                </a:spcAft>
              </a:pPr>
              <a:endParaRPr lang="en-US" sz="1800" b="0" dirty="0" smtClean="0">
                <a:solidFill>
                  <a:prstClr val="white"/>
                </a:solidFill>
                <a:latin typeface="Constantia"/>
              </a:endParaRPr>
            </a:p>
            <a:p>
              <a:pPr algn="ctr" fontAlgn="auto">
                <a:spcBef>
                  <a:spcPts val="0"/>
                </a:spcBef>
                <a:spcAft>
                  <a:spcPts val="0"/>
                </a:spcAft>
              </a:pPr>
              <a:r>
                <a:rPr lang="en-US" sz="1800" b="0" dirty="0" smtClean="0">
                  <a:solidFill>
                    <a:prstClr val="white"/>
                  </a:solidFill>
                  <a:latin typeface="Constantia"/>
                </a:rPr>
                <a:t>IMPLEMENT</a:t>
              </a:r>
            </a:p>
            <a:p>
              <a:pPr fontAlgn="auto">
                <a:spcBef>
                  <a:spcPts val="0"/>
                </a:spcBef>
                <a:spcAft>
                  <a:spcPts val="0"/>
                </a:spcAft>
              </a:pPr>
              <a:endParaRPr lang="en-US" sz="1800" b="0" dirty="0">
                <a:solidFill>
                  <a:prstClr val="white"/>
                </a:solidFill>
                <a:latin typeface="Constantia"/>
              </a:endParaRPr>
            </a:p>
          </p:txBody>
        </p:sp>
        <p:sp>
          <p:nvSpPr>
            <p:cNvPr id="9" name="Left-Up Arrow 8"/>
            <p:cNvSpPr/>
            <p:nvPr/>
          </p:nvSpPr>
          <p:spPr>
            <a:xfrm rot="10800000">
              <a:off x="8382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0" name="Left-Up Arrow 9"/>
            <p:cNvSpPr/>
            <p:nvPr/>
          </p:nvSpPr>
          <p:spPr>
            <a:xfrm rot="10800000">
              <a:off x="37338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1" name="Left-Up Arrow 10"/>
            <p:cNvSpPr/>
            <p:nvPr/>
          </p:nvSpPr>
          <p:spPr>
            <a:xfrm rot="10800000">
              <a:off x="6705600" y="27432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2" name="Left-Up Arrow 11"/>
            <p:cNvSpPr/>
            <p:nvPr/>
          </p:nvSpPr>
          <p:spPr>
            <a:xfrm rot="5400000">
              <a:off x="2247900" y="36195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sp>
          <p:nvSpPr>
            <p:cNvPr id="13" name="Left-Up Arrow 12"/>
            <p:cNvSpPr/>
            <p:nvPr/>
          </p:nvSpPr>
          <p:spPr>
            <a:xfrm rot="5400000">
              <a:off x="5219700" y="3543300"/>
              <a:ext cx="533400" cy="6096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dirty="0">
                <a:solidFill>
                  <a:prstClr val="white"/>
                </a:solidFill>
              </a:endParaRPr>
            </a:p>
          </p:txBody>
        </p:sp>
      </p:grpSp>
      <p:sp>
        <p:nvSpPr>
          <p:cNvPr id="14" name="TextBox 13"/>
          <p:cNvSpPr txBox="1"/>
          <p:nvPr/>
        </p:nvSpPr>
        <p:spPr>
          <a:xfrm>
            <a:off x="5943600" y="1066800"/>
            <a:ext cx="3200400" cy="1200329"/>
          </a:xfrm>
          <a:prstGeom prst="rect">
            <a:avLst/>
          </a:prstGeom>
          <a:noFill/>
        </p:spPr>
        <p:txBody>
          <a:bodyPr wrap="square" rtlCol="0">
            <a:spAutoFit/>
          </a:bodyPr>
          <a:lstStyle/>
          <a:p>
            <a:pPr algn="ctr" fontAlgn="auto">
              <a:spcBef>
                <a:spcPts val="0"/>
              </a:spcBef>
              <a:spcAft>
                <a:spcPts val="0"/>
              </a:spcAft>
            </a:pPr>
            <a:r>
              <a:rPr lang="en-US" sz="1800" dirty="0" smtClean="0">
                <a:solidFill>
                  <a:prstClr val="black"/>
                </a:solidFill>
                <a:latin typeface="Constantia"/>
              </a:rPr>
              <a:t>EVALUATE THE SOLUTION</a:t>
            </a:r>
          </a:p>
          <a:p>
            <a:pPr fontAlgn="auto">
              <a:spcBef>
                <a:spcPts val="0"/>
              </a:spcBef>
              <a:spcAft>
                <a:spcPts val="0"/>
              </a:spcAft>
            </a:pPr>
            <a:r>
              <a:rPr lang="en-US" sz="1800" b="0" dirty="0" smtClean="0">
                <a:solidFill>
                  <a:prstClr val="black"/>
                </a:solidFill>
                <a:latin typeface="Constantia"/>
              </a:rPr>
              <a:t>Now that the solution has been implemented, does it indeed solve the problem?</a:t>
            </a:r>
          </a:p>
        </p:txBody>
      </p:sp>
    </p:spTree>
    <p:extLst>
      <p:ext uri="{BB962C8B-B14F-4D97-AF65-F5344CB8AC3E}">
        <p14:creationId xmlns:p14="http://schemas.microsoft.com/office/powerpoint/2010/main" val="3838528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lstStyle/>
          <a:p>
            <a:pPr algn="ctr"/>
            <a:r>
              <a:rPr lang="en-US" b="1" dirty="0" smtClean="0">
                <a:solidFill>
                  <a:schemeClr val="accent3">
                    <a:lumMod val="50000"/>
                  </a:schemeClr>
                </a:solidFill>
              </a:rPr>
              <a:t>Course Objectives</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458200" cy="4648200"/>
          </a:xfrm>
        </p:spPr>
        <p:txBody>
          <a:bodyPr>
            <a:normAutofit/>
          </a:bodyPr>
          <a:lstStyle/>
          <a:p>
            <a:pPr>
              <a:buFont typeface="Wingdings" pitchFamily="2" charset="2"/>
              <a:buChar char="§"/>
            </a:pPr>
            <a:r>
              <a:rPr lang="en-US" dirty="0" smtClean="0">
                <a:solidFill>
                  <a:schemeClr val="accent2">
                    <a:lumMod val="50000"/>
                  </a:schemeClr>
                </a:solidFill>
                <a:latin typeface="Arial" pitchFamily="34" charset="0"/>
                <a:cs typeface="Arial" pitchFamily="34" charset="0"/>
              </a:rPr>
              <a:t>To explore the application of algebra, trigonometry, and calculus to various engineering disciplines. </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To learn the fundamentals of programming and good programming practices and utilize these skills to solve numerical problems and create numerical algorithms.</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To develop good problem solving skills by applying problem solving strategies to a variety of engineering problems with MATLAB</a:t>
            </a:r>
            <a:r>
              <a:rPr lang="en-US" baseline="30000" dirty="0" smtClean="0">
                <a:solidFill>
                  <a:schemeClr val="accent2">
                    <a:lumMod val="50000"/>
                  </a:schemeClr>
                </a:solidFill>
                <a:latin typeface="Arial" pitchFamily="34" charset="0"/>
                <a:cs typeface="Arial" pitchFamily="34" charset="0"/>
              </a:rPr>
              <a:t>®</a:t>
            </a:r>
            <a:r>
              <a:rPr lang="en-US" dirty="0" smtClean="0">
                <a:solidFill>
                  <a:schemeClr val="accent2">
                    <a:lumMod val="50000"/>
                  </a:schemeClr>
                </a:solidFill>
                <a:latin typeface="Arial" pitchFamily="34" charset="0"/>
                <a:cs typeface="Arial" pitchFamily="34" charset="0"/>
              </a:rPr>
              <a:t>.</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To cultivate effective team-work and communication skills through lab work and a design project.</a:t>
            </a:r>
          </a:p>
          <a:p>
            <a:pPr>
              <a:buFont typeface="Wingdings" pitchFamily="2" charset="2"/>
              <a:buChar char="§"/>
            </a:pPr>
            <a:endParaRPr lang="en-US"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Characteristics of Effective Problem Solvers</a:t>
            </a:r>
            <a:endParaRPr lang="en-US" b="1" dirty="0">
              <a:solidFill>
                <a:schemeClr val="accent3">
                  <a:lumMod val="50000"/>
                </a:schemeClr>
              </a:solidFill>
            </a:endParaRPr>
          </a:p>
        </p:txBody>
      </p:sp>
      <p:sp>
        <p:nvSpPr>
          <p:cNvPr id="4" name="Content Placeholder 3"/>
          <p:cNvSpPr>
            <a:spLocks noGrp="1"/>
          </p:cNvSpPr>
          <p:nvPr>
            <p:ph sz="half" idx="1"/>
          </p:nvPr>
        </p:nvSpPr>
        <p:spPr>
          <a:xfrm>
            <a:off x="228600" y="2057400"/>
            <a:ext cx="8763000" cy="4648200"/>
          </a:xfrm>
        </p:spPr>
        <p:txBody>
          <a:bodyPr>
            <a:normAutofit fontScale="92500"/>
          </a:bodyPr>
          <a:lstStyle/>
          <a:p>
            <a:pPr>
              <a:buFont typeface="Wingdings" pitchFamily="2" charset="2"/>
              <a:buChar char="§"/>
            </a:pPr>
            <a:r>
              <a:rPr lang="en-US" dirty="0" smtClean="0">
                <a:solidFill>
                  <a:schemeClr val="accent2">
                    <a:lumMod val="50000"/>
                  </a:schemeClr>
                </a:solidFill>
              </a:rPr>
              <a:t>Take time to understand and define the problem.  Draw sketches, charts, or figures, write equations, and/or  re-describe the problem.</a:t>
            </a:r>
          </a:p>
          <a:p>
            <a:pPr>
              <a:buFont typeface="Wingdings" pitchFamily="2" charset="2"/>
              <a:buChar char="§"/>
            </a:pPr>
            <a:r>
              <a:rPr lang="en-US" dirty="0" smtClean="0">
                <a:solidFill>
                  <a:schemeClr val="accent2">
                    <a:lumMod val="50000"/>
                  </a:schemeClr>
                </a:solidFill>
              </a:rPr>
              <a:t>Take time to gather critical background information and data.</a:t>
            </a:r>
          </a:p>
          <a:p>
            <a:pPr>
              <a:buFont typeface="Wingdings" pitchFamily="2" charset="2"/>
              <a:buChar char="§"/>
            </a:pPr>
            <a:r>
              <a:rPr lang="en-US" dirty="0" smtClean="0">
                <a:solidFill>
                  <a:schemeClr val="accent2">
                    <a:lumMod val="50000"/>
                  </a:schemeClr>
                </a:solidFill>
              </a:rPr>
              <a:t>Able to draw on and apply pertinent subject knowledge.</a:t>
            </a:r>
          </a:p>
          <a:p>
            <a:pPr>
              <a:buFont typeface="Wingdings" pitchFamily="2" charset="2"/>
              <a:buChar char="§"/>
            </a:pPr>
            <a:r>
              <a:rPr lang="en-US" dirty="0" smtClean="0">
                <a:solidFill>
                  <a:schemeClr val="accent2">
                    <a:lumMod val="50000"/>
                  </a:schemeClr>
                </a:solidFill>
              </a:rPr>
              <a:t>Follow a systematic process, using a variety of tactics, to tackle the problem.</a:t>
            </a:r>
          </a:p>
          <a:p>
            <a:pPr>
              <a:buFont typeface="Wingdings" pitchFamily="2" charset="2"/>
              <a:buChar char="§"/>
            </a:pPr>
            <a:r>
              <a:rPr lang="en-US" dirty="0" smtClean="0">
                <a:solidFill>
                  <a:schemeClr val="accent2">
                    <a:lumMod val="50000"/>
                  </a:schemeClr>
                </a:solidFill>
              </a:rPr>
              <a:t>Do not give up easily – persevere when stuck – willing to deal with ambiguity and able to cope with frustration or stress.</a:t>
            </a:r>
          </a:p>
          <a:p>
            <a:pPr>
              <a:buFont typeface="Wingdings" pitchFamily="2" charset="2"/>
              <a:buChar char="§"/>
            </a:pPr>
            <a:r>
              <a:rPr lang="en-US" dirty="0" smtClean="0">
                <a:solidFill>
                  <a:schemeClr val="accent2">
                    <a:lumMod val="50000"/>
                  </a:schemeClr>
                </a:solidFill>
              </a:rPr>
              <a:t>Open to alternative viewpoints and opinions.</a:t>
            </a:r>
          </a:p>
          <a:p>
            <a:pPr>
              <a:buFont typeface="Wingdings" pitchFamily="2" charset="2"/>
              <a:buChar char="§"/>
            </a:pPr>
            <a:r>
              <a:rPr lang="en-US" dirty="0" smtClean="0">
                <a:solidFill>
                  <a:schemeClr val="accent2">
                    <a:lumMod val="50000"/>
                  </a:schemeClr>
                </a:solidFill>
              </a:rPr>
              <a:t>Emphasize accuracy over speed.  Check and re-check.</a:t>
            </a:r>
          </a:p>
          <a:p>
            <a:pPr>
              <a:buFont typeface="Wingdings" pitchFamily="2" charset="2"/>
              <a:buChar char="§"/>
            </a:pPr>
            <a:endParaRPr lang="en-US" dirty="0">
              <a:solidFill>
                <a:schemeClr val="accent2">
                  <a:lumMod val="50000"/>
                </a:schemeClr>
              </a:solidFill>
            </a:endParaRPr>
          </a:p>
        </p:txBody>
      </p:sp>
    </p:spTree>
    <p:extLst>
      <p:ext uri="{BB962C8B-B14F-4D97-AF65-F5344CB8AC3E}">
        <p14:creationId xmlns:p14="http://schemas.microsoft.com/office/powerpoint/2010/main" val="247826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6324600" cy="1143000"/>
          </a:xfrm>
        </p:spPr>
        <p:txBody>
          <a:bodyPr>
            <a:normAutofit/>
          </a:bodyPr>
          <a:lstStyle/>
          <a:p>
            <a:pPr algn="ctr"/>
            <a:r>
              <a:rPr lang="en-US" b="1" dirty="0" smtClean="0">
                <a:solidFill>
                  <a:schemeClr val="accent3">
                    <a:lumMod val="50000"/>
                  </a:schemeClr>
                </a:solidFill>
              </a:rPr>
              <a:t>Course Structure</a:t>
            </a:r>
            <a:endParaRPr lang="en-US" b="1" dirty="0">
              <a:solidFill>
                <a:schemeClr val="accent3">
                  <a:lumMod val="50000"/>
                </a:schemeClr>
              </a:solidFill>
            </a:endParaRPr>
          </a:p>
        </p:txBody>
      </p:sp>
      <p:sp>
        <p:nvSpPr>
          <p:cNvPr id="5" name="TextBox 4"/>
          <p:cNvSpPr txBox="1"/>
          <p:nvPr/>
        </p:nvSpPr>
        <p:spPr>
          <a:xfrm>
            <a:off x="499280" y="1524000"/>
            <a:ext cx="8459338" cy="2677656"/>
          </a:xfrm>
          <a:prstGeom prst="rect">
            <a:avLst/>
          </a:prstGeom>
          <a:noFill/>
        </p:spPr>
        <p:txBody>
          <a:bodyPr wrap="square" rtlCol="0">
            <a:spAutoFit/>
          </a:bodyPr>
          <a:lstStyle/>
          <a:p>
            <a:r>
              <a:rPr lang="en-US" sz="2400" dirty="0" smtClean="0">
                <a:solidFill>
                  <a:schemeClr val="accent2">
                    <a:lumMod val="50000"/>
                  </a:schemeClr>
                </a:solidFill>
              </a:rPr>
              <a:t>Lecture:</a:t>
            </a:r>
          </a:p>
          <a:p>
            <a:pPr marL="457200" indent="-457200">
              <a:buFont typeface="Wingdings" panose="05000000000000000000" pitchFamily="2" charset="2"/>
              <a:buChar char="§"/>
            </a:pPr>
            <a:r>
              <a:rPr lang="en-US" sz="2400" b="0" dirty="0" smtClean="0">
                <a:solidFill>
                  <a:schemeClr val="accent2">
                    <a:lumMod val="50000"/>
                  </a:schemeClr>
                </a:solidFill>
              </a:rPr>
              <a:t>Meets once per week for 55 minutes</a:t>
            </a:r>
          </a:p>
          <a:p>
            <a:pPr marL="457200" indent="-457200">
              <a:buFont typeface="Wingdings" panose="05000000000000000000" pitchFamily="2" charset="2"/>
              <a:buChar char="§"/>
            </a:pPr>
            <a:r>
              <a:rPr lang="en-US" sz="2400" b="0" dirty="0" smtClean="0">
                <a:solidFill>
                  <a:schemeClr val="accent2">
                    <a:lumMod val="50000"/>
                  </a:schemeClr>
                </a:solidFill>
              </a:rPr>
              <a:t>Bring your laptops</a:t>
            </a:r>
          </a:p>
          <a:p>
            <a:pPr marL="457200" indent="-457200">
              <a:buFont typeface="Wingdings" panose="05000000000000000000" pitchFamily="2" charset="2"/>
              <a:buChar char="§"/>
            </a:pPr>
            <a:r>
              <a:rPr lang="en-US" sz="2400" b="0" dirty="0" smtClean="0">
                <a:solidFill>
                  <a:schemeClr val="accent2">
                    <a:lumMod val="50000"/>
                  </a:schemeClr>
                </a:solidFill>
              </a:rPr>
              <a:t>Attendance is required (5% of grade)</a:t>
            </a:r>
          </a:p>
          <a:p>
            <a:pPr marL="457200" indent="-457200">
              <a:buFont typeface="Wingdings" panose="05000000000000000000" pitchFamily="2" charset="2"/>
              <a:buChar char="§"/>
            </a:pPr>
            <a:r>
              <a:rPr lang="en-US" sz="2400" b="0" dirty="0" smtClean="0">
                <a:solidFill>
                  <a:schemeClr val="accent2">
                    <a:lumMod val="50000"/>
                  </a:schemeClr>
                </a:solidFill>
              </a:rPr>
              <a:t>Students are expected to view videos prior to attending lecture</a:t>
            </a:r>
          </a:p>
          <a:p>
            <a:pPr marL="457200" indent="-457200">
              <a:buFont typeface="Wingdings" panose="05000000000000000000" pitchFamily="2" charset="2"/>
              <a:buChar char="§"/>
            </a:pPr>
            <a:r>
              <a:rPr lang="en-US" sz="2400" b="0" dirty="0" smtClean="0">
                <a:solidFill>
                  <a:schemeClr val="accent2">
                    <a:lumMod val="50000"/>
                  </a:schemeClr>
                </a:solidFill>
              </a:rPr>
              <a:t>Short Blackboard quizzes at start of lecture</a:t>
            </a:r>
            <a:endParaRPr lang="en-US" sz="2400" b="0" dirty="0">
              <a:solidFill>
                <a:schemeClr val="accent2">
                  <a:lumMod val="50000"/>
                </a:schemeClr>
              </a:solidFill>
            </a:endParaRPr>
          </a:p>
        </p:txBody>
      </p:sp>
      <p:sp>
        <p:nvSpPr>
          <p:cNvPr id="4" name="TextBox 3"/>
          <p:cNvSpPr txBox="1"/>
          <p:nvPr/>
        </p:nvSpPr>
        <p:spPr>
          <a:xfrm>
            <a:off x="499280" y="4354056"/>
            <a:ext cx="8611738" cy="2308324"/>
          </a:xfrm>
          <a:prstGeom prst="rect">
            <a:avLst/>
          </a:prstGeom>
          <a:noFill/>
        </p:spPr>
        <p:txBody>
          <a:bodyPr wrap="square" rtlCol="0">
            <a:spAutoFit/>
          </a:bodyPr>
          <a:lstStyle/>
          <a:p>
            <a:r>
              <a:rPr lang="en-US" sz="2400" dirty="0" smtClean="0">
                <a:solidFill>
                  <a:schemeClr val="accent2">
                    <a:lumMod val="50000"/>
                  </a:schemeClr>
                </a:solidFill>
              </a:rPr>
              <a:t>Recitation:</a:t>
            </a:r>
          </a:p>
          <a:p>
            <a:pPr marL="457200" indent="-457200">
              <a:buFont typeface="Wingdings" panose="05000000000000000000" pitchFamily="2" charset="2"/>
              <a:buChar char="§"/>
            </a:pPr>
            <a:r>
              <a:rPr lang="en-US" sz="2400" b="0" dirty="0" smtClean="0">
                <a:solidFill>
                  <a:schemeClr val="accent2">
                    <a:lumMod val="50000"/>
                  </a:schemeClr>
                </a:solidFill>
              </a:rPr>
              <a:t>Meets once per week for two hours</a:t>
            </a:r>
          </a:p>
          <a:p>
            <a:pPr marL="457200" indent="-457200">
              <a:buFont typeface="Wingdings" panose="05000000000000000000" pitchFamily="2" charset="2"/>
              <a:buChar char="§"/>
            </a:pPr>
            <a:r>
              <a:rPr lang="en-US" sz="2400" b="0" dirty="0" smtClean="0">
                <a:solidFill>
                  <a:schemeClr val="accent2">
                    <a:lumMod val="50000"/>
                  </a:schemeClr>
                </a:solidFill>
              </a:rPr>
              <a:t>Bring your laptops</a:t>
            </a:r>
          </a:p>
          <a:p>
            <a:pPr marL="457200" indent="-457200">
              <a:buFont typeface="Wingdings" panose="05000000000000000000" pitchFamily="2" charset="2"/>
              <a:buChar char="§"/>
            </a:pPr>
            <a:r>
              <a:rPr lang="en-US" sz="2400" b="0" dirty="0" smtClean="0">
                <a:solidFill>
                  <a:schemeClr val="accent2">
                    <a:lumMod val="50000"/>
                  </a:schemeClr>
                </a:solidFill>
              </a:rPr>
              <a:t>Attendance is required</a:t>
            </a:r>
          </a:p>
          <a:p>
            <a:pPr marL="457200" indent="-457200">
              <a:buFont typeface="Wingdings" panose="05000000000000000000" pitchFamily="2" charset="2"/>
              <a:buChar char="§"/>
            </a:pPr>
            <a:r>
              <a:rPr lang="en-US" sz="2400" b="0" dirty="0" smtClean="0">
                <a:solidFill>
                  <a:schemeClr val="accent2">
                    <a:lumMod val="50000"/>
                  </a:schemeClr>
                </a:solidFill>
              </a:rPr>
              <a:t>Homework assignments and recitation work from the previous week are due at the beginning of recitation</a:t>
            </a:r>
          </a:p>
        </p:txBody>
      </p:sp>
    </p:spTree>
    <p:extLst>
      <p:ext uri="{BB962C8B-B14F-4D97-AF65-F5344CB8AC3E}">
        <p14:creationId xmlns:p14="http://schemas.microsoft.com/office/powerpoint/2010/main" val="163162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6324600" cy="1143000"/>
          </a:xfrm>
        </p:spPr>
        <p:txBody>
          <a:bodyPr>
            <a:normAutofit/>
          </a:bodyPr>
          <a:lstStyle/>
          <a:p>
            <a:pPr algn="ctr"/>
            <a:r>
              <a:rPr lang="en-US" b="1" dirty="0" smtClean="0">
                <a:solidFill>
                  <a:schemeClr val="accent3">
                    <a:lumMod val="50000"/>
                  </a:schemeClr>
                </a:solidFill>
              </a:rPr>
              <a:t>Expectations</a:t>
            </a:r>
            <a:endParaRPr lang="en-US" b="1" dirty="0">
              <a:solidFill>
                <a:schemeClr val="accent3">
                  <a:lumMod val="50000"/>
                </a:schemeClr>
              </a:solidFill>
            </a:endParaRPr>
          </a:p>
        </p:txBody>
      </p:sp>
      <p:sp>
        <p:nvSpPr>
          <p:cNvPr id="5" name="TextBox 4"/>
          <p:cNvSpPr txBox="1"/>
          <p:nvPr/>
        </p:nvSpPr>
        <p:spPr>
          <a:xfrm>
            <a:off x="381000" y="1447800"/>
            <a:ext cx="8459338" cy="6001643"/>
          </a:xfrm>
          <a:prstGeom prst="rect">
            <a:avLst/>
          </a:prstGeom>
          <a:noFill/>
        </p:spPr>
        <p:txBody>
          <a:bodyPr wrap="square" rtlCol="0">
            <a:spAutoFit/>
          </a:bodyPr>
          <a:lstStyle/>
          <a:p>
            <a:pPr marL="457200" indent="-457200">
              <a:buFont typeface="Wingdings" panose="05000000000000000000" pitchFamily="2" charset="2"/>
              <a:buChar char="§"/>
            </a:pPr>
            <a:r>
              <a:rPr lang="en-US" sz="2400" b="0" dirty="0" smtClean="0">
                <a:solidFill>
                  <a:schemeClr val="accent2">
                    <a:lumMod val="50000"/>
                  </a:schemeClr>
                </a:solidFill>
              </a:rPr>
              <a:t>Attendance is required for both lecture and recitation.</a:t>
            </a:r>
          </a:p>
          <a:p>
            <a:pPr marL="457200" indent="-457200">
              <a:buFont typeface="Wingdings" panose="05000000000000000000" pitchFamily="2" charset="2"/>
              <a:buChar char="§"/>
            </a:pPr>
            <a:r>
              <a:rPr lang="en-US" sz="2400" b="0" dirty="0" smtClean="0">
                <a:solidFill>
                  <a:schemeClr val="accent2">
                    <a:lumMod val="50000"/>
                  </a:schemeClr>
                </a:solidFill>
              </a:rPr>
              <a:t>Students should prepare for lecture each week by viewing the videos prior to lecture and doing the suggested exercises.</a:t>
            </a:r>
          </a:p>
          <a:p>
            <a:pPr marL="457200" indent="-457200">
              <a:buFont typeface="Wingdings" panose="05000000000000000000" pitchFamily="2" charset="2"/>
              <a:buChar char="§"/>
            </a:pPr>
            <a:r>
              <a:rPr lang="en-US" sz="2400" b="0" dirty="0" smtClean="0">
                <a:solidFill>
                  <a:schemeClr val="accent2">
                    <a:lumMod val="50000"/>
                  </a:schemeClr>
                </a:solidFill>
              </a:rPr>
              <a:t>Students should prepare for recitation each week by reading through the lab prior to recitation and completing any required pre-work.</a:t>
            </a:r>
          </a:p>
          <a:p>
            <a:pPr marL="457200" indent="-457200">
              <a:buFont typeface="Wingdings" panose="05000000000000000000" pitchFamily="2" charset="2"/>
              <a:buChar char="§"/>
            </a:pPr>
            <a:r>
              <a:rPr lang="en-US" sz="2400" b="0" dirty="0" smtClean="0">
                <a:solidFill>
                  <a:schemeClr val="accent2">
                    <a:lumMod val="50000"/>
                  </a:schemeClr>
                </a:solidFill>
              </a:rPr>
              <a:t>Assignments must be turned in on time.  Homework will not be accepted late and quizzes cannot be made up.</a:t>
            </a:r>
          </a:p>
          <a:p>
            <a:pPr marL="457200" indent="-457200">
              <a:buFont typeface="Wingdings" panose="05000000000000000000" pitchFamily="2" charset="2"/>
              <a:buChar char="§"/>
            </a:pPr>
            <a:r>
              <a:rPr lang="en-US" sz="2400" b="0" dirty="0" smtClean="0">
                <a:solidFill>
                  <a:schemeClr val="accent2">
                    <a:lumMod val="50000"/>
                  </a:schemeClr>
                </a:solidFill>
              </a:rPr>
              <a:t>Working with other students is encouraged.  However, all assignments that you turn in must be your own work! </a:t>
            </a:r>
            <a:r>
              <a:rPr lang="en-US" sz="2400" b="0" dirty="0">
                <a:solidFill>
                  <a:schemeClr val="accent2">
                    <a:lumMod val="50000"/>
                  </a:schemeClr>
                </a:solidFill>
              </a:rPr>
              <a:t> </a:t>
            </a:r>
            <a:r>
              <a:rPr lang="en-US" sz="2400" b="0" dirty="0" smtClean="0">
                <a:solidFill>
                  <a:schemeClr val="accent2">
                    <a:lumMod val="50000"/>
                  </a:schemeClr>
                </a:solidFill>
              </a:rPr>
              <a:t>All students turning in duplicate documents will receive a zero on the assignment including the student that actually completed the work. </a:t>
            </a:r>
          </a:p>
          <a:p>
            <a:pPr marL="457200" indent="-457200">
              <a:buFont typeface="Wingdings" panose="05000000000000000000" pitchFamily="2" charset="2"/>
              <a:buChar char="§"/>
            </a:pPr>
            <a:endParaRPr lang="en-US" sz="2400" b="0" dirty="0" smtClean="0">
              <a:solidFill>
                <a:schemeClr val="accent2">
                  <a:lumMod val="50000"/>
                </a:schemeClr>
              </a:solidFill>
            </a:endParaRPr>
          </a:p>
          <a:p>
            <a:pPr marL="457200" indent="-457200">
              <a:buFont typeface="Wingdings" panose="05000000000000000000" pitchFamily="2" charset="2"/>
              <a:buChar char="§"/>
            </a:pPr>
            <a:endParaRPr lang="en-US" sz="2400" b="0" dirty="0">
              <a:solidFill>
                <a:schemeClr val="accent2">
                  <a:lumMod val="50000"/>
                </a:schemeClr>
              </a:solidFill>
            </a:endParaRPr>
          </a:p>
        </p:txBody>
      </p:sp>
    </p:spTree>
    <p:extLst>
      <p:ext uri="{BB962C8B-B14F-4D97-AF65-F5344CB8AC3E}">
        <p14:creationId xmlns:p14="http://schemas.microsoft.com/office/powerpoint/2010/main" val="326726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7772400" cy="2124456"/>
          </a:xfrm>
        </p:spPr>
        <p:txBody>
          <a:bodyPr/>
          <a:lstStyle/>
          <a:p>
            <a:pPr algn="ctr"/>
            <a:r>
              <a:rPr lang="en-US" dirty="0" smtClean="0"/>
              <a:t>Engineering Your World</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039112"/>
          </a:xfrm>
        </p:spPr>
        <p:txBody>
          <a:bodyPr>
            <a:normAutofit/>
          </a:bodyPr>
          <a:lstStyle/>
          <a:p>
            <a:pPr algn="ctr"/>
            <a:r>
              <a:rPr lang="en-US" b="1" dirty="0" smtClean="0">
                <a:solidFill>
                  <a:schemeClr val="accent3">
                    <a:lumMod val="50000"/>
                  </a:schemeClr>
                </a:solidFill>
              </a:rPr>
              <a:t>Engineers are Problem Solvers </a:t>
            </a:r>
            <a:br>
              <a:rPr lang="en-US" b="1" dirty="0" smtClean="0">
                <a:solidFill>
                  <a:schemeClr val="accent3">
                    <a:lumMod val="50000"/>
                  </a:schemeClr>
                </a:solidFill>
              </a:rPr>
            </a:br>
            <a:r>
              <a:rPr lang="en-US" b="1" dirty="0" smtClean="0">
                <a:solidFill>
                  <a:schemeClr val="accent3">
                    <a:lumMod val="50000"/>
                  </a:schemeClr>
                </a:solidFill>
              </a:rPr>
              <a:t>and Innovators</a:t>
            </a:r>
            <a:endParaRPr lang="en-US" b="1" dirty="0">
              <a:solidFill>
                <a:schemeClr val="accent3">
                  <a:lumMod val="50000"/>
                </a:schemeClr>
              </a:solidFill>
            </a:endParaRPr>
          </a:p>
        </p:txBody>
      </p:sp>
      <p:sp>
        <p:nvSpPr>
          <p:cNvPr id="3" name="Content Placeholder 2"/>
          <p:cNvSpPr>
            <a:spLocks noGrp="1"/>
          </p:cNvSpPr>
          <p:nvPr>
            <p:ph idx="1"/>
          </p:nvPr>
        </p:nvSpPr>
        <p:spPr>
          <a:xfrm>
            <a:off x="457200" y="2438400"/>
            <a:ext cx="8229600" cy="4038600"/>
          </a:xfrm>
        </p:spPr>
        <p:txBody>
          <a:bodyPr>
            <a:normAutofit/>
          </a:bodyPr>
          <a:lstStyle/>
          <a:p>
            <a:pPr>
              <a:buFont typeface="Wingdings" pitchFamily="2" charset="2"/>
              <a:buChar char="§"/>
            </a:pPr>
            <a:r>
              <a:rPr lang="en-US" dirty="0" smtClean="0">
                <a:solidFill>
                  <a:schemeClr val="accent2">
                    <a:lumMod val="50000"/>
                  </a:schemeClr>
                </a:solidFill>
                <a:latin typeface="Arial" pitchFamily="34" charset="0"/>
                <a:cs typeface="Arial" pitchFamily="34" charset="0"/>
              </a:rPr>
              <a:t>Engineers recognize needs or problems</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Engineers create new products or systems and make existing products or systems faster, cheaper, more reliable, …</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Engineers must be good problem solvers, understand their discipline, be adept at using design tools, be meticulous in checking designs, and be able to communicate and work well with other people (both technical and non-technical).</a:t>
            </a:r>
            <a:endParaRPr lang="en-US"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Health Care</a:t>
            </a:r>
            <a:endParaRPr lang="en-US" b="1" dirty="0">
              <a:solidFill>
                <a:schemeClr val="accent3">
                  <a:lumMod val="50000"/>
                </a:schemeClr>
              </a:solidFill>
            </a:endParaRPr>
          </a:p>
        </p:txBody>
      </p:sp>
      <p:sp>
        <p:nvSpPr>
          <p:cNvPr id="4" name="TextBox 3"/>
          <p:cNvSpPr txBox="1"/>
          <p:nvPr/>
        </p:nvSpPr>
        <p:spPr>
          <a:xfrm>
            <a:off x="762000" y="1752600"/>
            <a:ext cx="6172200" cy="2246769"/>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Prosthesis</a:t>
            </a:r>
          </a:p>
          <a:p>
            <a:pPr>
              <a:buFont typeface="Wingdings" pitchFamily="2" charset="2"/>
              <a:buChar char="§"/>
            </a:pPr>
            <a:r>
              <a:rPr lang="en-US" sz="2800" b="0" dirty="0" smtClean="0">
                <a:solidFill>
                  <a:schemeClr val="accent2">
                    <a:lumMod val="50000"/>
                  </a:schemeClr>
                </a:solidFill>
              </a:rPr>
              <a:t>  Medical devices like hearing aids</a:t>
            </a:r>
          </a:p>
          <a:p>
            <a:pPr>
              <a:buFont typeface="Wingdings" pitchFamily="2" charset="2"/>
              <a:buChar char="§"/>
            </a:pPr>
            <a:r>
              <a:rPr lang="en-US" sz="2800" b="0" dirty="0" smtClean="0">
                <a:solidFill>
                  <a:schemeClr val="accent2">
                    <a:lumMod val="50000"/>
                  </a:schemeClr>
                </a:solidFill>
              </a:rPr>
              <a:t>  Computer Diagnostic Tools</a:t>
            </a:r>
          </a:p>
          <a:p>
            <a:pPr>
              <a:buFont typeface="Wingdings" pitchFamily="2" charset="2"/>
              <a:buChar char="§"/>
            </a:pPr>
            <a:r>
              <a:rPr lang="en-US" sz="2800" b="0" dirty="0" smtClean="0">
                <a:solidFill>
                  <a:schemeClr val="accent2">
                    <a:lumMod val="50000"/>
                  </a:schemeClr>
                </a:solidFill>
              </a:rPr>
              <a:t>  X-rays, MRIs, …</a:t>
            </a:r>
          </a:p>
          <a:p>
            <a:pPr>
              <a:buFont typeface="Wingdings" pitchFamily="2" charset="2"/>
              <a:buChar char="§"/>
            </a:pPr>
            <a:r>
              <a:rPr lang="en-US" sz="2800" b="0" dirty="0" smtClean="0">
                <a:solidFill>
                  <a:schemeClr val="accent2">
                    <a:lumMod val="50000"/>
                  </a:schemeClr>
                </a:solidFill>
              </a:rPr>
              <a:t>  Surgical Robots</a:t>
            </a:r>
            <a:endParaRPr lang="en-US" sz="2800" b="0" dirty="0">
              <a:solidFill>
                <a:schemeClr val="accent2">
                  <a:lumMod val="50000"/>
                </a:schemeClr>
              </a:solidFill>
            </a:endParaRPr>
          </a:p>
        </p:txBody>
      </p:sp>
    </p:spTree>
    <p:extLst>
      <p:ext uri="{BB962C8B-B14F-4D97-AF65-F5344CB8AC3E}">
        <p14:creationId xmlns:p14="http://schemas.microsoft.com/office/powerpoint/2010/main" val="752819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smtClean="0">
                <a:solidFill>
                  <a:schemeClr val="accent3">
                    <a:lumMod val="50000"/>
                  </a:schemeClr>
                </a:solidFill>
              </a:rPr>
              <a:t>Personal Electronic Devices</a:t>
            </a:r>
            <a:endParaRPr lang="en-US" b="1" dirty="0">
              <a:solidFill>
                <a:schemeClr val="accent3">
                  <a:lumMod val="50000"/>
                </a:schemeClr>
              </a:solidFill>
            </a:endParaRPr>
          </a:p>
        </p:txBody>
      </p:sp>
      <p:sp>
        <p:nvSpPr>
          <p:cNvPr id="4" name="TextBox 3"/>
          <p:cNvSpPr txBox="1"/>
          <p:nvPr/>
        </p:nvSpPr>
        <p:spPr>
          <a:xfrm>
            <a:off x="304800" y="1600200"/>
            <a:ext cx="4495800" cy="3108543"/>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Computers  </a:t>
            </a:r>
          </a:p>
          <a:p>
            <a:pPr>
              <a:buFont typeface="Wingdings" pitchFamily="2" charset="2"/>
              <a:buChar char="§"/>
            </a:pPr>
            <a:r>
              <a:rPr lang="en-US" sz="2800" b="0" dirty="0" smtClean="0">
                <a:solidFill>
                  <a:schemeClr val="accent2">
                    <a:lumMod val="50000"/>
                  </a:schemeClr>
                </a:solidFill>
              </a:rPr>
              <a:t>  Cell Phones</a:t>
            </a:r>
          </a:p>
          <a:p>
            <a:pPr>
              <a:buFont typeface="Wingdings" pitchFamily="2" charset="2"/>
              <a:buChar char="§"/>
            </a:pPr>
            <a:r>
              <a:rPr lang="en-US" sz="2800" b="0" dirty="0" smtClean="0">
                <a:solidFill>
                  <a:schemeClr val="accent2">
                    <a:lumMod val="50000"/>
                  </a:schemeClr>
                </a:solidFill>
              </a:rPr>
              <a:t>  Digital T.V.</a:t>
            </a:r>
          </a:p>
          <a:p>
            <a:pPr>
              <a:buFont typeface="Wingdings" pitchFamily="2" charset="2"/>
              <a:buChar char="§"/>
            </a:pPr>
            <a:r>
              <a:rPr lang="en-US" sz="2800" b="0" dirty="0" smtClean="0">
                <a:solidFill>
                  <a:schemeClr val="accent2">
                    <a:lumMod val="50000"/>
                  </a:schemeClr>
                </a:solidFill>
              </a:rPr>
              <a:t>  DVDs</a:t>
            </a:r>
          </a:p>
          <a:p>
            <a:pPr>
              <a:buFont typeface="Wingdings" pitchFamily="2" charset="2"/>
              <a:buChar char="§"/>
            </a:pPr>
            <a:r>
              <a:rPr lang="en-US" sz="2800" b="0" dirty="0" smtClean="0">
                <a:solidFill>
                  <a:schemeClr val="accent2">
                    <a:lumMod val="50000"/>
                  </a:schemeClr>
                </a:solidFill>
              </a:rPr>
              <a:t>  Digital Cameras</a:t>
            </a:r>
          </a:p>
          <a:p>
            <a:pPr>
              <a:buFont typeface="Wingdings" pitchFamily="2" charset="2"/>
              <a:buChar char="§"/>
            </a:pPr>
            <a:r>
              <a:rPr lang="en-US" sz="2800" b="0" dirty="0" smtClean="0">
                <a:solidFill>
                  <a:schemeClr val="accent2">
                    <a:lumMod val="50000"/>
                  </a:schemeClr>
                </a:solidFill>
              </a:rPr>
              <a:t>  Kindle</a:t>
            </a:r>
          </a:p>
          <a:p>
            <a:pPr>
              <a:buFont typeface="Wingdings" pitchFamily="2" charset="2"/>
              <a:buChar char="§"/>
            </a:pPr>
            <a:r>
              <a:rPr lang="en-US" sz="2800" b="0" dirty="0" smtClean="0">
                <a:solidFill>
                  <a:schemeClr val="accent2">
                    <a:lumMod val="50000"/>
                  </a:schemeClr>
                </a:solidFill>
              </a:rPr>
              <a:t>  iPods and MP3 players</a:t>
            </a:r>
            <a:endParaRPr lang="en-US" sz="2800" b="0"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pPr algn="ctr"/>
            <a:r>
              <a:rPr lang="en-US" b="1" dirty="0" smtClean="0">
                <a:solidFill>
                  <a:schemeClr val="accent3">
                    <a:lumMod val="50000"/>
                  </a:schemeClr>
                </a:solidFill>
              </a:rPr>
              <a:t>Structures &amp; Transportation</a:t>
            </a:r>
            <a:endParaRPr lang="en-US" b="1" dirty="0">
              <a:solidFill>
                <a:schemeClr val="accent3">
                  <a:lumMod val="50000"/>
                </a:schemeClr>
              </a:solidFill>
            </a:endParaRPr>
          </a:p>
        </p:txBody>
      </p:sp>
      <p:sp>
        <p:nvSpPr>
          <p:cNvPr id="4" name="TextBox 3"/>
          <p:cNvSpPr txBox="1"/>
          <p:nvPr/>
        </p:nvSpPr>
        <p:spPr>
          <a:xfrm>
            <a:off x="914400" y="1828800"/>
            <a:ext cx="2362200" cy="1815882"/>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Buildings</a:t>
            </a:r>
          </a:p>
          <a:p>
            <a:pPr>
              <a:buFont typeface="Wingdings" pitchFamily="2" charset="2"/>
              <a:buChar char="§"/>
            </a:pPr>
            <a:r>
              <a:rPr lang="en-US" sz="2800" b="0" dirty="0" smtClean="0">
                <a:solidFill>
                  <a:schemeClr val="accent2">
                    <a:lumMod val="50000"/>
                  </a:schemeClr>
                </a:solidFill>
              </a:rPr>
              <a:t>  Bridges</a:t>
            </a:r>
          </a:p>
          <a:p>
            <a:pPr>
              <a:buFont typeface="Wingdings" pitchFamily="2" charset="2"/>
              <a:buChar char="§"/>
            </a:pPr>
            <a:r>
              <a:rPr lang="en-US" sz="2800" b="0" dirty="0" smtClean="0">
                <a:solidFill>
                  <a:schemeClr val="accent2">
                    <a:lumMod val="50000"/>
                  </a:schemeClr>
                </a:solidFill>
              </a:rPr>
              <a:t>  Canals</a:t>
            </a:r>
          </a:p>
          <a:p>
            <a:pPr>
              <a:buFont typeface="Wingdings" pitchFamily="2" charset="2"/>
              <a:buChar char="§"/>
            </a:pPr>
            <a:r>
              <a:rPr lang="en-US" sz="2800" b="0" dirty="0" smtClean="0">
                <a:solidFill>
                  <a:schemeClr val="accent2">
                    <a:lumMod val="50000"/>
                  </a:schemeClr>
                </a:solidFill>
              </a:rPr>
              <a:t>  Dams</a:t>
            </a:r>
            <a:endParaRPr lang="en-US" sz="2800" b="0" dirty="0">
              <a:solidFill>
                <a:schemeClr val="accent2">
                  <a:lumMod val="50000"/>
                </a:schemeClr>
              </a:solidFill>
            </a:endParaRPr>
          </a:p>
        </p:txBody>
      </p:sp>
      <p:sp>
        <p:nvSpPr>
          <p:cNvPr id="12" name="TextBox 11"/>
          <p:cNvSpPr txBox="1"/>
          <p:nvPr/>
        </p:nvSpPr>
        <p:spPr>
          <a:xfrm>
            <a:off x="4800600" y="1828800"/>
            <a:ext cx="2362200" cy="1815882"/>
          </a:xfrm>
          <a:prstGeom prst="rect">
            <a:avLst/>
          </a:prstGeom>
          <a:noFill/>
        </p:spPr>
        <p:txBody>
          <a:bodyPr wrap="square" rtlCol="0">
            <a:spAutoFit/>
          </a:bodyPr>
          <a:lstStyle/>
          <a:p>
            <a:pPr>
              <a:buFont typeface="Wingdings" pitchFamily="2" charset="2"/>
              <a:buChar char="§"/>
            </a:pPr>
            <a:r>
              <a:rPr lang="en-US" sz="2800" b="0" dirty="0" smtClean="0">
                <a:solidFill>
                  <a:schemeClr val="accent2">
                    <a:lumMod val="50000"/>
                  </a:schemeClr>
                </a:solidFill>
              </a:rPr>
              <a:t>  Cars</a:t>
            </a:r>
          </a:p>
          <a:p>
            <a:pPr>
              <a:buFont typeface="Wingdings" pitchFamily="2" charset="2"/>
              <a:buChar char="§"/>
            </a:pPr>
            <a:r>
              <a:rPr lang="en-US" sz="2800" b="0" dirty="0" smtClean="0">
                <a:solidFill>
                  <a:schemeClr val="accent2">
                    <a:lumMod val="50000"/>
                  </a:schemeClr>
                </a:solidFill>
              </a:rPr>
              <a:t>  Planes</a:t>
            </a:r>
          </a:p>
          <a:p>
            <a:pPr>
              <a:buFont typeface="Wingdings" pitchFamily="2" charset="2"/>
              <a:buChar char="§"/>
            </a:pPr>
            <a:r>
              <a:rPr lang="en-US" sz="2800" b="0" dirty="0" smtClean="0">
                <a:solidFill>
                  <a:schemeClr val="accent2">
                    <a:lumMod val="50000"/>
                  </a:schemeClr>
                </a:solidFill>
              </a:rPr>
              <a:t>  Trains</a:t>
            </a:r>
          </a:p>
          <a:p>
            <a:pPr>
              <a:buFont typeface="Wingdings" pitchFamily="2" charset="2"/>
              <a:buChar char="§"/>
            </a:pPr>
            <a:r>
              <a:rPr lang="en-US" sz="2800" b="0" dirty="0" smtClean="0">
                <a:solidFill>
                  <a:schemeClr val="accent2">
                    <a:lumMod val="50000"/>
                  </a:schemeClr>
                </a:solidFill>
              </a:rPr>
              <a:t>  Boats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2951</TotalTime>
  <Words>958</Words>
  <Application>Microsoft Office PowerPoint</Application>
  <PresentationFormat>On-screen Show (4:3)</PresentationFormat>
  <Paragraphs>202</Paragraphs>
  <Slides>20</Slides>
  <Notes>20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Constantia</vt:lpstr>
      <vt:lpstr>Wingdings</vt:lpstr>
      <vt:lpstr>Wingdings 2</vt:lpstr>
      <vt:lpstr>Flow</vt:lpstr>
      <vt:lpstr>1_Flow</vt:lpstr>
      <vt:lpstr>Engineering Models I</vt:lpstr>
      <vt:lpstr>Course Objectives</vt:lpstr>
      <vt:lpstr>Course Structure</vt:lpstr>
      <vt:lpstr>Expectations</vt:lpstr>
      <vt:lpstr>Engineering Your World </vt:lpstr>
      <vt:lpstr>Engineers are Problem Solvers  and Innovators</vt:lpstr>
      <vt:lpstr>Health Care</vt:lpstr>
      <vt:lpstr>Personal Electronic Devices</vt:lpstr>
      <vt:lpstr>Structures &amp; Transportation</vt:lpstr>
      <vt:lpstr>Manufacturing &amp; Infrastucture</vt:lpstr>
      <vt:lpstr>Problem Solving </vt:lpstr>
      <vt:lpstr>PowerPoint Presentation</vt:lpstr>
      <vt:lpstr>Engineering Education</vt:lpstr>
      <vt:lpstr>PowerPoint Presentation</vt:lpstr>
      <vt:lpstr>PowerPoint Presentation</vt:lpstr>
      <vt:lpstr>PowerPoint Presentation</vt:lpstr>
      <vt:lpstr>PowerPoint Presentation</vt:lpstr>
      <vt:lpstr>PowerPoint Presentation</vt:lpstr>
      <vt:lpstr>PowerPoint Presentation</vt:lpstr>
      <vt:lpstr>Characteristics of Effective Problem Solvers</vt:lpstr>
    </vt:vector>
  </TitlesOfParts>
  <Company>UMBC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Design Process</dc:title>
  <dc:creator>Kathy Ossman</dc:creator>
  <cp:lastModifiedBy>Naomi Fernandes</cp:lastModifiedBy>
  <cp:revision>157</cp:revision>
  <dcterms:created xsi:type="dcterms:W3CDTF">2008-03-22T18:49:12Z</dcterms:created>
  <dcterms:modified xsi:type="dcterms:W3CDTF">2014-09-11T14:13:13Z</dcterms:modified>
</cp:coreProperties>
</file>